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audio1.bin" ContentType="audio/unknown"/>
  <Override PartName="/ppt/media/audio2.bin" ContentType="audio/unknown"/>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49"/>
  </p:notesMasterIdLst>
  <p:handoutMasterIdLst>
    <p:handoutMasterId r:id="rId50"/>
  </p:handoutMasterIdLst>
  <p:sldIdLst>
    <p:sldId id="270" r:id="rId3"/>
    <p:sldId id="990" r:id="rId4"/>
    <p:sldId id="326" r:id="rId5"/>
    <p:sldId id="1165" r:id="rId6"/>
    <p:sldId id="1166" r:id="rId7"/>
    <p:sldId id="1167" r:id="rId8"/>
    <p:sldId id="1168" r:id="rId9"/>
    <p:sldId id="1204" r:id="rId10"/>
    <p:sldId id="1169" r:id="rId11"/>
    <p:sldId id="1173" r:id="rId12"/>
    <p:sldId id="1174" r:id="rId13"/>
    <p:sldId id="1175" r:id="rId14"/>
    <p:sldId id="1176" r:id="rId15"/>
    <p:sldId id="1177" r:id="rId16"/>
    <p:sldId id="1178" r:id="rId17"/>
    <p:sldId id="1205" r:id="rId18"/>
    <p:sldId id="1180" r:id="rId19"/>
    <p:sldId id="1181" r:id="rId20"/>
    <p:sldId id="1182" r:id="rId21"/>
    <p:sldId id="1183" r:id="rId22"/>
    <p:sldId id="1184" r:id="rId23"/>
    <p:sldId id="1185" r:id="rId24"/>
    <p:sldId id="1186" r:id="rId25"/>
    <p:sldId id="1187" r:id="rId26"/>
    <p:sldId id="1189" r:id="rId27"/>
    <p:sldId id="1190" r:id="rId28"/>
    <p:sldId id="1192" r:id="rId29"/>
    <p:sldId id="1193" r:id="rId30"/>
    <p:sldId id="1194" r:id="rId31"/>
    <p:sldId id="1195" r:id="rId32"/>
    <p:sldId id="1196" r:id="rId33"/>
    <p:sldId id="1197" r:id="rId34"/>
    <p:sldId id="1198" r:id="rId35"/>
    <p:sldId id="1199" r:id="rId36"/>
    <p:sldId id="1200" r:id="rId37"/>
    <p:sldId id="1201" r:id="rId38"/>
    <p:sldId id="1209" r:id="rId39"/>
    <p:sldId id="1207" r:id="rId40"/>
    <p:sldId id="1211" r:id="rId41"/>
    <p:sldId id="1210" r:id="rId42"/>
    <p:sldId id="1212" r:id="rId43"/>
    <p:sldId id="1214" r:id="rId44"/>
    <p:sldId id="725" r:id="rId45"/>
    <p:sldId id="1215" r:id="rId46"/>
    <p:sldId id="538" r:id="rId47"/>
    <p:sldId id="377" r:id="rId48"/>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8" autoAdjust="0"/>
    <p:restoredTop sz="94254"/>
  </p:normalViewPr>
  <p:slideViewPr>
    <p:cSldViewPr showGuides="1">
      <p:cViewPr varScale="1">
        <p:scale>
          <a:sx n="84" d="100"/>
          <a:sy n="84" d="100"/>
        </p:scale>
        <p:origin x="1608" y="114"/>
      </p:cViewPr>
      <p:guideLst>
        <p:guide orient="horz" pos="2160"/>
        <p:guide pos="2806"/>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30 September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3174932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30 September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2017346834"/>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30 September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574009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379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89445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54539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31186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5838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50710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82695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62470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1208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6940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4073191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74330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9233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29119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43653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41434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27019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57448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36311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33911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14311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81542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1090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0367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81323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01208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41568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14807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12042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8095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1240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67067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56812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2075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2718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18.#</a:t>
            </a: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52244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9/30/2022</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a:t>Click to edit Master subtitle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a:t>Click to edit Master title style</a:t>
            </a:r>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a:t>Click to edit Master title style</a:t>
            </a:r>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9/30/2022</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a:t>13.</a:t>
            </a:r>
            <a:fld id="{81D60167-4931-47E6-BA6A-407CBD079E47}" type="slidenum">
              <a:rPr lang="en-IN" spc="-4" smtClean="0"/>
              <a:t>‹#›</a:t>
            </a:fld>
            <a:endParaRPr spc="-4"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oleObject" Target="../embeddings/oleObject2.bin"/><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emf"/><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r:id="rId18" imgW="9538335" imgH="663575" progId="">
                  <p:embed/>
                </p:oleObj>
              </mc:Choice>
              <mc:Fallback>
                <p:oleObj r:id="rId18" imgW="9538335" imgH="663575" progId="">
                  <p:embed/>
                  <p:pic>
                    <p:nvPicPr>
                      <p:cNvPr id="0" name="Picture 3075"/>
                      <p:cNvPicPr/>
                      <p:nvPr/>
                    </p:nvPicPr>
                    <p:blipFill>
                      <a:blip r:embed="rId19"/>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5590"/>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/46</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r:id="rId18" imgW="9538335" imgH="663575" progId="">
                  <p:embed/>
                </p:oleObj>
              </mc:Choice>
              <mc:Fallback>
                <p:oleObj r:id="rId18" imgW="9538335" imgH="663575" progId="">
                  <p:embed/>
                  <p:pic>
                    <p:nvPicPr>
                      <p:cNvPr id="0" name="Picture 3075"/>
                      <p:cNvPicPr/>
                      <p:nvPr/>
                    </p:nvPicPr>
                    <p:blipFill>
                      <a:blip r:embed="rId19"/>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audio" Target="../media/audio1.bin"/><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audio" Target="../media/audio2.bin"/><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572092" y="980728"/>
            <a:ext cx="6504281" cy="523220"/>
          </a:xfrm>
          <a:prstGeom prst="rect">
            <a:avLst/>
          </a:prstGeom>
          <a:noFill/>
          <a:ln w="9525">
            <a:noFill/>
          </a:ln>
        </p:spPr>
        <p:txBody>
          <a:bodyPr wrap="square" anchor="t">
            <a:spAutoFit/>
          </a:bodyPr>
          <a:lstStyle/>
          <a:p>
            <a:pPr>
              <a:spcBef>
                <a:spcPct val="20000"/>
              </a:spcBef>
              <a:buClr>
                <a:schemeClr val="tx1"/>
              </a:buClr>
              <a:buSzPct val="60000"/>
            </a:pPr>
            <a:r>
              <a:rPr lang="en-US" altLang="en-GB" sz="2800" dirty="0">
                <a:solidFill>
                  <a:srgbClr val="000099"/>
                </a:solidFill>
                <a:latin typeface="Arial" panose="020B0604020202020204" pitchFamily="34" charset="0"/>
                <a:ea typeface="Arial" panose="020B0604020202020204" pitchFamily="34" charset="0"/>
              </a:rPr>
              <a:t>DHCP, NAT, Forwarding IP Packets</a:t>
            </a: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78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787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78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78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788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78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BD9E12E-CDF5-4A11-80EC-31A5529C58D1}"/>
              </a:ext>
            </a:extLst>
          </p:cNvPr>
          <p:cNvSpPr txBox="1">
            <a:spLocks noChangeArrowheads="1"/>
          </p:cNvSpPr>
          <p:nvPr/>
        </p:nvSpPr>
        <p:spPr bwMode="auto">
          <a:xfrm>
            <a:off x="1106488" y="0"/>
            <a:ext cx="146685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DHCP</a:t>
            </a:r>
          </a:p>
        </p:txBody>
      </p:sp>
      <p:sp>
        <p:nvSpPr>
          <p:cNvPr id="207883" name="Rectangle 10"/>
          <p:cNvSpPr>
            <a:spLocks noChangeArrowheads="1"/>
          </p:cNvSpPr>
          <p:nvPr/>
        </p:nvSpPr>
        <p:spPr bwMode="auto">
          <a:xfrm>
            <a:off x="465138" y="922338"/>
            <a:ext cx="7924800" cy="26161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Two well-known ports</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You may ask what happens if two DHCP clients are running at the</a:t>
            </a:r>
            <a:b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b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same time. This can happen after a power failure and power restoration.</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In this case the messages can be distinguished by the value of the transaction ID, which separates each response from the other.</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211459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992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992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992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992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992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0992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BD9E12E-CDF5-4A11-80EC-31A5529C58D1}"/>
              </a:ext>
            </a:extLst>
          </p:cNvPr>
          <p:cNvSpPr txBox="1">
            <a:spLocks noChangeArrowheads="1"/>
          </p:cNvSpPr>
          <p:nvPr/>
        </p:nvSpPr>
        <p:spPr bwMode="auto">
          <a:xfrm>
            <a:off x="1106488" y="0"/>
            <a:ext cx="146685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DHCP</a:t>
            </a:r>
          </a:p>
        </p:txBody>
      </p:sp>
      <p:sp>
        <p:nvSpPr>
          <p:cNvPr id="209931" name="Rectangle 10"/>
          <p:cNvSpPr>
            <a:spLocks noChangeArrowheads="1"/>
          </p:cNvSpPr>
          <p:nvPr/>
        </p:nvSpPr>
        <p:spPr bwMode="auto">
          <a:xfrm>
            <a:off x="465138" y="922338"/>
            <a:ext cx="7924800" cy="32316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Using FTP</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The server does not send all of the information that a client may need for joining the network.</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In the </a:t>
            </a:r>
            <a:r>
              <a:rPr lang="en-US" altLang="zh-CN" sz="2000" i="0" dirty="0">
                <a:latin typeface="Times New Roman" panose="02020603050405020304" pitchFamily="18" charset="0"/>
                <a:ea typeface="SimSun" panose="02010600030101010101" pitchFamily="2" charset="-122"/>
                <a:cs typeface="Times New Roman" panose="02020603050405020304" pitchFamily="18" charset="0"/>
              </a:rPr>
              <a:t>DHCP</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ACK message, the server defines the pathname of a file in which the client can find complete information such as the address of the DNS server.</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Client – FTP - to obtain the rest of the needed information.</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561049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19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197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19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19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197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19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BD9E12E-CDF5-4A11-80EC-31A5529C58D1}"/>
              </a:ext>
            </a:extLst>
          </p:cNvPr>
          <p:cNvSpPr txBox="1">
            <a:spLocks noChangeArrowheads="1"/>
          </p:cNvSpPr>
          <p:nvPr/>
        </p:nvSpPr>
        <p:spPr bwMode="auto">
          <a:xfrm>
            <a:off x="1106488" y="0"/>
            <a:ext cx="146685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DHCP</a:t>
            </a:r>
          </a:p>
        </p:txBody>
      </p:sp>
      <p:sp>
        <p:nvSpPr>
          <p:cNvPr id="211979" name="Rectangle 10"/>
          <p:cNvSpPr>
            <a:spLocks noChangeArrowheads="1"/>
          </p:cNvSpPr>
          <p:nvPr/>
        </p:nvSpPr>
        <p:spPr bwMode="auto">
          <a:xfrm>
            <a:off x="465138" y="922338"/>
            <a:ext cx="7924800" cy="32316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Error control</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DHCP uses the service of UDP, which is not reliable. To provide error control, DHCP uses two strategies.</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 First, DHCP requires that UDP use the checksum. </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Second, the DHCP client uses timers and a retransmission policy if it does not receive the DHCP reply to a request. However, to prevent a traffic jam when several hosts need to retransmit a request (for example, after a power failure), DHCP forces the client to use a random number to set its timers.</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2603367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40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402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40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40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402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40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BD9E12E-CDF5-4A11-80EC-31A5529C58D1}"/>
              </a:ext>
            </a:extLst>
          </p:cNvPr>
          <p:cNvSpPr txBox="1">
            <a:spLocks noChangeArrowheads="1"/>
          </p:cNvSpPr>
          <p:nvPr/>
        </p:nvSpPr>
        <p:spPr bwMode="auto">
          <a:xfrm>
            <a:off x="1106488" y="0"/>
            <a:ext cx="4553362"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DHCP –State Machine</a:t>
            </a:r>
          </a:p>
        </p:txBody>
      </p:sp>
      <p:pic>
        <p:nvPicPr>
          <p:cNvPr id="21402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889" y="1112838"/>
            <a:ext cx="8150507" cy="454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0495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60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606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607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60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607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607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BD9E12E-CDF5-4A11-80EC-31A5529C58D1}"/>
              </a:ext>
            </a:extLst>
          </p:cNvPr>
          <p:cNvSpPr txBox="1">
            <a:spLocks noChangeArrowheads="1"/>
          </p:cNvSpPr>
          <p:nvPr/>
        </p:nvSpPr>
        <p:spPr bwMode="auto">
          <a:xfrm>
            <a:off x="1106488" y="0"/>
            <a:ext cx="146685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DHCP</a:t>
            </a:r>
          </a:p>
        </p:txBody>
      </p:sp>
      <p:sp>
        <p:nvSpPr>
          <p:cNvPr id="216075" name="Rectangle 10"/>
          <p:cNvSpPr>
            <a:spLocks noChangeArrowheads="1"/>
          </p:cNvSpPr>
          <p:nvPr/>
        </p:nvSpPr>
        <p:spPr bwMode="auto">
          <a:xfrm>
            <a:off x="476250" y="628650"/>
            <a:ext cx="7924800" cy="3846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a:latin typeface="Times New Roman" panose="02020603050405020304" pitchFamily="18" charset="0"/>
                <a:ea typeface="SimSun" panose="02010600030101010101" pitchFamily="2" charset="-122"/>
                <a:cs typeface="Times New Roman" panose="02020603050405020304" pitchFamily="18" charset="0"/>
              </a:rPr>
              <a:t>Transition states</a:t>
            </a: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When the DHCP client first starts, it is in the INIT state (initializing state). The client broadcasts a discover message. </a:t>
            </a:r>
          </a:p>
          <a:p>
            <a:pPr algn="just"/>
            <a:endParaRPr lang="en-US" altLang="zh-CN" sz="2000" b="0" i="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When it receives an offer, the client goes to the SELECTING state. While it is there, it may receive more offers. </a:t>
            </a:r>
          </a:p>
          <a:p>
            <a:pPr algn="just"/>
            <a:endParaRPr lang="en-US" altLang="zh-CN" sz="2000" b="0" i="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After it selects an offer, it sends a request message and goes to the REQUESTING state. </a:t>
            </a:r>
          </a:p>
          <a:p>
            <a:pPr algn="just"/>
            <a:endParaRPr lang="en-US" altLang="zh-CN" sz="2000" b="0" i="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If an ACK arrives while the client is in this state, it goes to the BOUND state and uses the IP address. </a:t>
            </a:r>
          </a:p>
        </p:txBody>
      </p:sp>
    </p:spTree>
    <p:extLst>
      <p:ext uri="{BB962C8B-B14F-4D97-AF65-F5344CB8AC3E}">
        <p14:creationId xmlns:p14="http://schemas.microsoft.com/office/powerpoint/2010/main" val="1407631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811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811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811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811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812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1812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BD9E12E-CDF5-4A11-80EC-31A5529C58D1}"/>
              </a:ext>
            </a:extLst>
          </p:cNvPr>
          <p:cNvSpPr txBox="1">
            <a:spLocks noChangeArrowheads="1"/>
          </p:cNvSpPr>
          <p:nvPr/>
        </p:nvSpPr>
        <p:spPr bwMode="auto">
          <a:xfrm>
            <a:off x="1106488" y="0"/>
            <a:ext cx="146685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DHCP</a:t>
            </a:r>
          </a:p>
        </p:txBody>
      </p:sp>
      <p:sp>
        <p:nvSpPr>
          <p:cNvPr id="218123" name="Rectangle 10"/>
          <p:cNvSpPr>
            <a:spLocks noChangeArrowheads="1"/>
          </p:cNvSpPr>
          <p:nvPr/>
        </p:nvSpPr>
        <p:spPr bwMode="auto">
          <a:xfrm>
            <a:off x="476250" y="628650"/>
            <a:ext cx="7924800" cy="5386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a:latin typeface="Times New Roman" panose="02020603050405020304" pitchFamily="18" charset="0"/>
                <a:ea typeface="SimSun" panose="02010600030101010101" pitchFamily="2" charset="-122"/>
                <a:cs typeface="Times New Roman" panose="02020603050405020304" pitchFamily="18" charset="0"/>
              </a:rPr>
              <a:t>Transition states</a:t>
            </a: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When the lease is 50 percent expired, the client tries to renew it by moving to the RENEWING state. If the server renews the lease, the client moves to the BOUND state again. </a:t>
            </a:r>
          </a:p>
          <a:p>
            <a:pPr algn="just"/>
            <a:endParaRPr lang="en-US" altLang="zh-CN" sz="2000" b="0" i="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If the lease is not renewed and the lease time is 75 percent expired, the client moves to the REBINDING state. If the server agrees with the lease (ACK message arrives), the client moves to the BOUND state and continues using the IP address; otherwise, the client moves to the INIT state and requests another IP address. </a:t>
            </a:r>
          </a:p>
          <a:p>
            <a:pPr algn="just"/>
            <a:endParaRPr lang="en-US" altLang="zh-CN" sz="2000" b="0" i="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Note that the client can use the IP address only when it is in the BOUND, RENEWING, or REBINDING state. </a:t>
            </a:r>
          </a:p>
          <a:p>
            <a:pPr algn="just"/>
            <a:endParaRPr lang="en-US" altLang="zh-CN" sz="2000" b="0" i="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The above procedure requires that the client uses three timers: </a:t>
            </a:r>
            <a:r>
              <a:rPr lang="en-US" altLang="zh-CN" sz="2000" b="0">
                <a:latin typeface="Times New Roman" panose="02020603050405020304" pitchFamily="18" charset="0"/>
                <a:ea typeface="SimSun" panose="02010600030101010101" pitchFamily="2" charset="-122"/>
                <a:cs typeface="Times New Roman" panose="02020603050405020304" pitchFamily="18" charset="0"/>
              </a:rPr>
              <a:t>renewal timer </a:t>
            </a:r>
            <a:r>
              <a:rPr lang="en-US" altLang="zh-CN" sz="2000" b="0" i="0">
                <a:latin typeface="Times New Roman" panose="02020603050405020304" pitchFamily="18" charset="0"/>
                <a:ea typeface="SimSun" panose="02010600030101010101" pitchFamily="2" charset="-122"/>
                <a:cs typeface="Times New Roman" panose="02020603050405020304" pitchFamily="18" charset="0"/>
              </a:rPr>
              <a:t>(set to 50 percent of the lease time), </a:t>
            </a:r>
            <a:r>
              <a:rPr lang="en-US" altLang="zh-CN" sz="2000" b="0">
                <a:latin typeface="Times New Roman" panose="02020603050405020304" pitchFamily="18" charset="0"/>
                <a:ea typeface="SimSun" panose="02010600030101010101" pitchFamily="2" charset="-122"/>
                <a:cs typeface="Times New Roman" panose="02020603050405020304" pitchFamily="18" charset="0"/>
              </a:rPr>
              <a:t>rebinding timer </a:t>
            </a:r>
            <a:r>
              <a:rPr lang="en-US" altLang="zh-CN" sz="2000" b="0" i="0">
                <a:latin typeface="Times New Roman" panose="02020603050405020304" pitchFamily="18" charset="0"/>
                <a:ea typeface="SimSun" panose="02010600030101010101" pitchFamily="2" charset="-122"/>
                <a:cs typeface="Times New Roman" panose="02020603050405020304" pitchFamily="18" charset="0"/>
              </a:rPr>
              <a:t>(set to 75 percent of the lease time), and </a:t>
            </a:r>
            <a:r>
              <a:rPr lang="en-US" altLang="zh-CN" sz="2000" b="0">
                <a:latin typeface="Times New Roman" panose="02020603050405020304" pitchFamily="18" charset="0"/>
                <a:ea typeface="SimSun" panose="02010600030101010101" pitchFamily="2" charset="-122"/>
                <a:cs typeface="Times New Roman" panose="02020603050405020304" pitchFamily="18" charset="0"/>
              </a:rPr>
              <a:t>expiration timer </a:t>
            </a:r>
            <a:r>
              <a:rPr lang="en-US" altLang="zh-CN" sz="2000" b="0" i="0">
                <a:latin typeface="Times New Roman" panose="02020603050405020304" pitchFamily="18" charset="0"/>
                <a:ea typeface="SimSun" panose="02010600030101010101" pitchFamily="2" charset="-122"/>
                <a:cs typeface="Times New Roman" panose="02020603050405020304" pitchFamily="18" charset="0"/>
              </a:rPr>
              <a:t>(set to the lease time).</a:t>
            </a:r>
            <a:r>
              <a:rPr lang="en-US" altLang="zh-CN" sz="2000">
                <a:latin typeface="Times New Roman" panose="02020603050405020304" pitchFamily="18" charset="0"/>
                <a:ea typeface="SimSun"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713828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Network address translation(</a:t>
            </a:r>
            <a:r>
              <a:rPr lang="en-IN" dirty="0" err="1"/>
              <a:t>nat</a:t>
            </a:r>
            <a:r>
              <a:rPr lang="en-IN" dirty="0"/>
              <a:t>)</a:t>
            </a:r>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7154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22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221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22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22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221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22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C9F65683-5CDE-42E7-8335-AB9BEF65C6EB}"/>
              </a:ext>
            </a:extLst>
          </p:cNvPr>
          <p:cNvSpPr txBox="1">
            <a:spLocks noChangeArrowheads="1"/>
          </p:cNvSpPr>
          <p:nvPr/>
        </p:nvSpPr>
        <p:spPr bwMode="auto">
          <a:xfrm>
            <a:off x="1106488" y="0"/>
            <a:ext cx="1082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NAT</a:t>
            </a:r>
          </a:p>
        </p:txBody>
      </p:sp>
      <p:sp>
        <p:nvSpPr>
          <p:cNvPr id="222219" name="Rectangle 10"/>
          <p:cNvSpPr>
            <a:spLocks noChangeArrowheads="1"/>
          </p:cNvSpPr>
          <p:nvPr/>
        </p:nvSpPr>
        <p:spPr bwMode="auto">
          <a:xfrm>
            <a:off x="457200" y="755650"/>
            <a:ext cx="7924800" cy="22467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 technology that can provide the mapping between the private and universal addresses, and at the same time support virtual private networks, is </a:t>
            </a:r>
            <a:r>
              <a:rPr lang="en-US" altLang="zh-CN" sz="2000" i="0" dirty="0">
                <a:latin typeface="Times New Roman" panose="02020603050405020304" pitchFamily="18" charset="0"/>
                <a:ea typeface="SimSun" panose="02010600030101010101" pitchFamily="2" charset="-122"/>
                <a:cs typeface="Times New Roman" panose="02020603050405020304" pitchFamily="18" charset="0"/>
              </a:rPr>
              <a:t>Network Address Translation (NAT). </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Private addresses - internal communication </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Global Internet addresses (at least one) – outside  world </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2222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3002419"/>
            <a:ext cx="8058150"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796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426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426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426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426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426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426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C9F65683-5CDE-42E7-8335-AB9BEF65C6EB}"/>
              </a:ext>
            </a:extLst>
          </p:cNvPr>
          <p:cNvSpPr txBox="1">
            <a:spLocks noChangeArrowheads="1"/>
          </p:cNvSpPr>
          <p:nvPr/>
        </p:nvSpPr>
        <p:spPr bwMode="auto">
          <a:xfrm>
            <a:off x="1106488" y="0"/>
            <a:ext cx="1082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NAT</a:t>
            </a:r>
          </a:p>
        </p:txBody>
      </p:sp>
      <p:sp>
        <p:nvSpPr>
          <p:cNvPr id="224267" name="Rectangle 10"/>
          <p:cNvSpPr>
            <a:spLocks noChangeArrowheads="1"/>
          </p:cNvSpPr>
          <p:nvPr/>
        </p:nvSpPr>
        <p:spPr bwMode="auto">
          <a:xfrm>
            <a:off x="585788" y="1508125"/>
            <a:ext cx="7924800" cy="163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As the figure shows, the private network uses private addresses. The router that connects the network to the global address uses one private address and one global address. The private network is invisible to the rest of the Internet; the rest of the Internet sees only the NAT router with the address 200.24.5.8.</a:t>
            </a:r>
            <a:r>
              <a:rPr lang="en-US" altLang="zh-CN" sz="200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000">
              <a:latin typeface="Times New Roman" panose="02020603050405020304" pitchFamily="18" charset="0"/>
              <a:cs typeface="Times New Roman" panose="02020603050405020304" pitchFamily="18" charset="0"/>
            </a:endParaRPr>
          </a:p>
        </p:txBody>
      </p:sp>
      <p:pic>
        <p:nvPicPr>
          <p:cNvPr id="22426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88" y="3375025"/>
            <a:ext cx="8058150"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116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63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630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63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63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631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63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C9F65683-5CDE-42E7-8335-AB9BEF65C6EB}"/>
              </a:ext>
            </a:extLst>
          </p:cNvPr>
          <p:cNvSpPr txBox="1">
            <a:spLocks noChangeArrowheads="1"/>
          </p:cNvSpPr>
          <p:nvPr/>
        </p:nvSpPr>
        <p:spPr bwMode="auto">
          <a:xfrm>
            <a:off x="1106488" y="0"/>
            <a:ext cx="1082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NAT</a:t>
            </a:r>
          </a:p>
        </p:txBody>
      </p:sp>
      <p:sp>
        <p:nvSpPr>
          <p:cNvPr id="226315" name="Rectangle 10"/>
          <p:cNvSpPr>
            <a:spLocks noChangeArrowheads="1"/>
          </p:cNvSpPr>
          <p:nvPr/>
        </p:nvSpPr>
        <p:spPr bwMode="auto">
          <a:xfrm>
            <a:off x="485775" y="641350"/>
            <a:ext cx="7924800" cy="32316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dirty="0">
                <a:latin typeface="Times New Roman" panose="02020603050405020304" pitchFamily="18" charset="0"/>
                <a:cs typeface="Times New Roman" panose="02020603050405020304" pitchFamily="18" charset="0"/>
              </a:rPr>
              <a:t>Address translation</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NAT router -address translation.</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p>
          <a:p>
            <a:pPr algn="just"/>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p:txBody>
      </p:sp>
      <p:pic>
        <p:nvPicPr>
          <p:cNvPr id="226316"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675312"/>
            <a:ext cx="8495047" cy="37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6530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AGENDA</a:t>
            </a: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4401205"/>
          </a:xfrm>
          <a:prstGeom prst="rect">
            <a:avLst/>
          </a:prstGeom>
          <a:noFill/>
          <a:ln w="9525">
            <a:noFill/>
          </a:ln>
        </p:spPr>
        <p:txBody>
          <a:bodyPr>
            <a:spAutoFit/>
          </a:bodyPr>
          <a:lstStyle/>
          <a:p>
            <a:pPr marL="0" lvl="1" algn="just" eaLnBrk="0" hangingPunct="0">
              <a:buFont typeface="Arial" panose="020B0604020202020204" pitchFamily="34" charset="0"/>
            </a:pPr>
            <a:endParaRPr lang="en-US" sz="2800" dirty="0">
              <a:latin typeface="Times-Roman"/>
            </a:endParaRPr>
          </a:p>
          <a:p>
            <a:pPr marL="0" lvl="1" algn="just" eaLnBrk="0" hangingPunct="0">
              <a:buFont typeface="Arial" panose="020B0604020202020204" pitchFamily="34" charset="0"/>
            </a:pPr>
            <a:r>
              <a:rPr lang="en-US" sz="2800" dirty="0">
                <a:latin typeface="Times-Roman"/>
              </a:rPr>
              <a:t>IPV4 Addresses</a:t>
            </a:r>
          </a:p>
          <a:p>
            <a:pPr marL="0" lvl="1" algn="just" eaLnBrk="0" hangingPunct="0">
              <a:buFont typeface="Arial" panose="020B0604020202020204" pitchFamily="34" charset="0"/>
            </a:pPr>
            <a:endParaRPr lang="en-US" sz="2800" dirty="0">
              <a:latin typeface="Times-Roman"/>
            </a:endParaRPr>
          </a:p>
          <a:p>
            <a:pPr marL="914400" lvl="3" algn="just" eaLnBrk="0" hangingPunct="0">
              <a:buFont typeface="Arial" panose="020B0604020202020204" pitchFamily="34" charset="0"/>
            </a:pPr>
            <a:r>
              <a:rPr lang="en-US" sz="2800" dirty="0">
                <a:latin typeface="Times-Roman"/>
              </a:rPr>
              <a:t>DHCP</a:t>
            </a:r>
          </a:p>
          <a:p>
            <a:pPr marL="914400" lvl="3" algn="just" eaLnBrk="0" hangingPunct="0">
              <a:buFont typeface="Arial" panose="020B0604020202020204" pitchFamily="34" charset="0"/>
            </a:pPr>
            <a:endParaRPr lang="en-US" sz="2800" dirty="0">
              <a:latin typeface="Times-Roman"/>
            </a:endParaRPr>
          </a:p>
          <a:p>
            <a:pPr marL="914400" lvl="3" algn="just" eaLnBrk="0" hangingPunct="0">
              <a:buFont typeface="Arial" panose="020B0604020202020204" pitchFamily="34" charset="0"/>
            </a:pPr>
            <a:r>
              <a:rPr lang="en-US" sz="2800" dirty="0">
                <a:latin typeface="Times-Roman"/>
              </a:rPr>
              <a:t>NAT</a:t>
            </a:r>
          </a:p>
          <a:p>
            <a:pPr marL="0" lvl="1" algn="just" eaLnBrk="0" hangingPunct="0">
              <a:buFont typeface="Arial" panose="020B0604020202020204" pitchFamily="34" charset="0"/>
            </a:pPr>
            <a:endParaRPr lang="en-US" sz="2800" dirty="0">
              <a:latin typeface="Times-Roman"/>
            </a:endParaRPr>
          </a:p>
          <a:p>
            <a:pPr marL="0" lvl="1" algn="just" eaLnBrk="0" hangingPunct="0">
              <a:buFont typeface="Arial" panose="020B0604020202020204" pitchFamily="34" charset="0"/>
            </a:pPr>
            <a:r>
              <a:rPr lang="en-US" sz="2800" dirty="0">
                <a:latin typeface="Times-Roman"/>
              </a:rPr>
              <a:t>Forwarding of IP Packets</a:t>
            </a:r>
          </a:p>
          <a:p>
            <a:pPr marL="0" lvl="1" algn="just" eaLnBrk="0" hangingPunct="0">
              <a:buFont typeface="Arial" panose="020B0604020202020204" pitchFamily="34" charset="0"/>
            </a:pPr>
            <a:r>
              <a:rPr lang="en-US" sz="2800" dirty="0">
                <a:latin typeface="Times-Roman"/>
              </a:rPr>
              <a:t>	</a:t>
            </a:r>
          </a:p>
          <a:p>
            <a:pPr marL="0" lvl="1" algn="just" eaLnBrk="0" hangingPunct="0">
              <a:buFont typeface="Arial" panose="020B0604020202020204" pitchFamily="34" charset="0"/>
            </a:pPr>
            <a:r>
              <a:rPr lang="en-US" sz="2800" dirty="0">
                <a:latin typeface="Times-Roman"/>
              </a:rPr>
              <a:t>	MPLS</a:t>
            </a:r>
            <a:endParaRPr lang="en-US" sz="1800" dirty="0">
              <a:latin typeface="Times-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83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835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835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83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836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283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C9F65683-5CDE-42E7-8335-AB9BEF65C6EB}"/>
              </a:ext>
            </a:extLst>
          </p:cNvPr>
          <p:cNvSpPr txBox="1">
            <a:spLocks noChangeArrowheads="1"/>
          </p:cNvSpPr>
          <p:nvPr/>
        </p:nvSpPr>
        <p:spPr bwMode="auto">
          <a:xfrm>
            <a:off x="1106488" y="0"/>
            <a:ext cx="1082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NAT</a:t>
            </a:r>
          </a:p>
        </p:txBody>
      </p:sp>
      <p:pic>
        <p:nvPicPr>
          <p:cNvPr id="22836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1176338"/>
            <a:ext cx="7949703" cy="48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3639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040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040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040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040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040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040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C9F65683-5CDE-42E7-8335-AB9BEF65C6EB}"/>
              </a:ext>
            </a:extLst>
          </p:cNvPr>
          <p:cNvSpPr txBox="1">
            <a:spLocks noChangeArrowheads="1"/>
          </p:cNvSpPr>
          <p:nvPr/>
        </p:nvSpPr>
        <p:spPr bwMode="auto">
          <a:xfrm>
            <a:off x="1106488" y="0"/>
            <a:ext cx="1082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NAT</a:t>
            </a:r>
          </a:p>
        </p:txBody>
      </p:sp>
      <p:sp>
        <p:nvSpPr>
          <p:cNvPr id="230411" name="Rectangle 10"/>
          <p:cNvSpPr>
            <a:spLocks noChangeArrowheads="1"/>
          </p:cNvSpPr>
          <p:nvPr/>
        </p:nvSpPr>
        <p:spPr bwMode="auto">
          <a:xfrm>
            <a:off x="485775" y="641350"/>
            <a:ext cx="7924800" cy="4462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dirty="0">
                <a:latin typeface="Times New Roman" panose="02020603050405020304" pitchFamily="18" charset="0"/>
                <a:cs typeface="Times New Roman" panose="02020603050405020304" pitchFamily="18" charset="0"/>
              </a:rPr>
              <a:t>Using a pool of IP addresses</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The use of only one global address by the NAT router allows only one private-network host to access a given external host. To remove this restriction, the NAT router can use a pool of global addresses. </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For example, instead of using only one global address (200.24.5.8), the NAT router can use four addresses (200.24.5.8, 200.24.5.9, 200.24.5.10, and 200.24.5.11). In this case, four private-network hosts can communicate</a:t>
            </a:r>
            <a:b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b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with the same external host at the same time because each pair of addresses defines a separate connection. </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However, there are still some drawbacks. For example, two private-network hosts cannot access the same external server program (e.g., HTTP or TELNET) at the same time. –Use both IP addresses and port addresses.</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060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24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245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24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24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245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24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C9F65683-5CDE-42E7-8335-AB9BEF65C6EB}"/>
              </a:ext>
            </a:extLst>
          </p:cNvPr>
          <p:cNvSpPr txBox="1">
            <a:spLocks noChangeArrowheads="1"/>
          </p:cNvSpPr>
          <p:nvPr/>
        </p:nvSpPr>
        <p:spPr bwMode="auto">
          <a:xfrm>
            <a:off x="1106488" y="0"/>
            <a:ext cx="1082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NAT</a:t>
            </a:r>
          </a:p>
        </p:txBody>
      </p:sp>
      <p:sp>
        <p:nvSpPr>
          <p:cNvPr id="232459" name="Rectangle 10"/>
          <p:cNvSpPr>
            <a:spLocks noChangeArrowheads="1"/>
          </p:cNvSpPr>
          <p:nvPr/>
        </p:nvSpPr>
        <p:spPr bwMode="auto">
          <a:xfrm>
            <a:off x="485775" y="641350"/>
            <a:ext cx="7924800" cy="10772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dirty="0">
                <a:latin typeface="Times New Roman" panose="02020603050405020304" pitchFamily="18" charset="0"/>
                <a:cs typeface="Times New Roman" panose="02020603050405020304" pitchFamily="18" charset="0"/>
              </a:rPr>
              <a:t>Using both IP addresses and port addresses</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		172.18.3.1 and 172.18.3.2 need to access the HTTP server on external host 25.8.3.2. </a:t>
            </a:r>
            <a:endParaRPr lang="en-US" altLang="en-US" sz="2000" b="0" i="0" dirty="0">
              <a:latin typeface="Times New Roman" panose="02020603050405020304" pitchFamily="18" charset="0"/>
              <a:cs typeface="Times New Roman" panose="02020603050405020304" pitchFamily="18" charset="0"/>
            </a:endParaRPr>
          </a:p>
        </p:txBody>
      </p:sp>
      <p:grpSp>
        <p:nvGrpSpPr>
          <p:cNvPr id="232460" name="Group 2"/>
          <p:cNvGrpSpPr>
            <a:grpSpLocks/>
          </p:cNvGrpSpPr>
          <p:nvPr/>
        </p:nvGrpSpPr>
        <p:grpSpPr bwMode="auto">
          <a:xfrm>
            <a:off x="537808" y="2636912"/>
            <a:ext cx="8596313" cy="2168525"/>
            <a:chOff x="245679" y="2667000"/>
            <a:chExt cx="8597319" cy="2167851"/>
          </a:xfrm>
        </p:grpSpPr>
        <p:pic>
          <p:nvPicPr>
            <p:cNvPr id="2324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79" y="2667000"/>
              <a:ext cx="8597319" cy="216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62" name="Rectangle 1"/>
            <p:cNvSpPr>
              <a:spLocks noChangeArrowheads="1"/>
            </p:cNvSpPr>
            <p:nvPr/>
          </p:nvSpPr>
          <p:spPr bwMode="auto">
            <a:xfrm>
              <a:off x="346841" y="2743200"/>
              <a:ext cx="8339959" cy="2015451"/>
            </a:xfrm>
            <a:prstGeom prst="rect">
              <a:avLst/>
            </a:prstGeom>
            <a:noFill/>
            <a:ln w="101600">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Tree>
    <p:extLst>
      <p:ext uri="{BB962C8B-B14F-4D97-AF65-F5344CB8AC3E}">
        <p14:creationId xmlns:p14="http://schemas.microsoft.com/office/powerpoint/2010/main" val="2706511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45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450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45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45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450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345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C9F65683-5CDE-42E7-8335-AB9BEF65C6EB}"/>
              </a:ext>
            </a:extLst>
          </p:cNvPr>
          <p:cNvSpPr txBox="1">
            <a:spLocks noChangeArrowheads="1"/>
          </p:cNvSpPr>
          <p:nvPr/>
        </p:nvSpPr>
        <p:spPr bwMode="auto">
          <a:xfrm>
            <a:off x="1106488" y="0"/>
            <a:ext cx="1082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NAT</a:t>
            </a:r>
          </a:p>
        </p:txBody>
      </p:sp>
      <p:sp>
        <p:nvSpPr>
          <p:cNvPr id="234507" name="Rectangle 10"/>
          <p:cNvSpPr>
            <a:spLocks noChangeArrowheads="1"/>
          </p:cNvSpPr>
          <p:nvPr/>
        </p:nvSpPr>
        <p:spPr bwMode="auto">
          <a:xfrm>
            <a:off x="485775" y="641350"/>
            <a:ext cx="7924800" cy="200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dirty="0">
                <a:latin typeface="Times New Roman" panose="02020603050405020304" pitchFamily="18" charset="0"/>
                <a:cs typeface="Times New Roman" panose="02020603050405020304" pitchFamily="18" charset="0"/>
              </a:rPr>
              <a:t>Using both IP addresses and port addresses</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Note that when the response from HTTP comes back, the combination of source address (25.8.3.2) and destination port address (1401) defines the private network host to which the response should be directed. Note also that for this translation to work, the ephemeral port addresses (1400 and 1401) must be unique.</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000" b="0" i="0" dirty="0">
              <a:latin typeface="Times New Roman" panose="02020603050405020304" pitchFamily="18" charset="0"/>
              <a:cs typeface="Times New Roman" panose="02020603050405020304" pitchFamily="18" charset="0"/>
            </a:endParaRPr>
          </a:p>
        </p:txBody>
      </p:sp>
      <p:grpSp>
        <p:nvGrpSpPr>
          <p:cNvPr id="234508" name="Group 2"/>
          <p:cNvGrpSpPr>
            <a:grpSpLocks/>
          </p:cNvGrpSpPr>
          <p:nvPr/>
        </p:nvGrpSpPr>
        <p:grpSpPr bwMode="auto">
          <a:xfrm>
            <a:off x="485775" y="3454400"/>
            <a:ext cx="8596313" cy="2168525"/>
            <a:chOff x="245679" y="2667000"/>
            <a:chExt cx="8597319" cy="2167851"/>
          </a:xfrm>
        </p:grpSpPr>
        <p:pic>
          <p:nvPicPr>
            <p:cNvPr id="2345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79" y="2667000"/>
              <a:ext cx="8597319" cy="216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510" name="Rectangle 1"/>
            <p:cNvSpPr>
              <a:spLocks noChangeArrowheads="1"/>
            </p:cNvSpPr>
            <p:nvPr/>
          </p:nvSpPr>
          <p:spPr bwMode="auto">
            <a:xfrm>
              <a:off x="346841" y="2743200"/>
              <a:ext cx="8339959" cy="2015451"/>
            </a:xfrm>
            <a:prstGeom prst="rect">
              <a:avLst/>
            </a:prstGeom>
            <a:noFill/>
            <a:ln w="101600">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Tree>
    <p:extLst>
      <p:ext uri="{BB962C8B-B14F-4D97-AF65-F5344CB8AC3E}">
        <p14:creationId xmlns:p14="http://schemas.microsoft.com/office/powerpoint/2010/main" val="370586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a:extLst>
              <a:ext uri="{FF2B5EF4-FFF2-40B4-BE49-F238E27FC236}">
                <a16:creationId xmlns:a16="http://schemas.microsoft.com/office/drawing/2014/main" id="{B1BDA919-3C79-49E1-8770-42076AAA0767}"/>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a:extLst>
              <a:ext uri="{FF2B5EF4-FFF2-40B4-BE49-F238E27FC236}">
                <a16:creationId xmlns:a16="http://schemas.microsoft.com/office/drawing/2014/main" id="{1096812A-35A4-4154-924F-636B318615D3}"/>
              </a:ext>
            </a:extLst>
          </p:cNvPr>
          <p:cNvSpPr txBox="1">
            <a:spLocks noChangeArrowheads="1"/>
          </p:cNvSpPr>
          <p:nvPr/>
        </p:nvSpPr>
        <p:spPr bwMode="auto">
          <a:xfrm>
            <a:off x="228600" y="406400"/>
            <a:ext cx="7340600" cy="1066800"/>
          </a:xfrm>
          <a:prstGeom prst="rect">
            <a:avLst/>
          </a:prstGeom>
          <a:noFill/>
          <a:ln w="9525">
            <a:noFill/>
            <a:miter lim="800000"/>
            <a:headEnd/>
            <a:tailEnd/>
          </a:ln>
          <a:effectLst/>
        </p:spPr>
        <p:txBody>
          <a:bodyPr wrap="none">
            <a:spAutoFit/>
          </a:bodyPr>
          <a:lstStyle>
            <a:lvl1pPr marL="342900" indent="-342900">
              <a:defRPr sz="3200" b="1" i="1">
                <a:solidFill>
                  <a:schemeClr val="tx1"/>
                </a:solidFill>
                <a:latin typeface="Baby Kruffy"/>
              </a:defRPr>
            </a:lvl1pPr>
            <a:lvl2pPr marL="742950" indent="-285750">
              <a:defRPr sz="3200" b="1" i="1">
                <a:solidFill>
                  <a:schemeClr val="tx1"/>
                </a:solidFill>
                <a:latin typeface="Baby Kruffy"/>
              </a:defRPr>
            </a:lvl2pPr>
            <a:lvl3pPr>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a:effectLst>
                  <a:outerShdw blurRad="38100" dist="38100" dir="2700000" algn="tl">
                    <a:srgbClr val="C0C0C0"/>
                  </a:outerShdw>
                </a:effectLst>
                <a:latin typeface="Times New Roman" panose="02020603050405020304" pitchFamily="18" charset="0"/>
                <a:cs typeface="Times New Roman" panose="02020603050405020304" pitchFamily="18" charset="0"/>
              </a:rPr>
              <a:t>18-5   FORWARDING OF IP PACKETS</a:t>
            </a:r>
          </a:p>
          <a:p>
            <a:pPr marL="0" lvl="2"/>
            <a:endParaRPr lang="en-US" altLang="en-US" i="0">
              <a:effectLst>
                <a:outerShdw blurRad="38100" dist="38100" dir="2700000" algn="tl">
                  <a:srgbClr val="C0C0C0"/>
                </a:outerShdw>
              </a:effectLst>
              <a:latin typeface="Times" panose="02020603050405020304" pitchFamily="18" charset="0"/>
            </a:endParaRPr>
          </a:p>
        </p:txBody>
      </p:sp>
      <p:sp>
        <p:nvSpPr>
          <p:cNvPr id="236549"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236550" name="Rectangle 8"/>
          <p:cNvSpPr>
            <a:spLocks noChangeArrowheads="1"/>
          </p:cNvSpPr>
          <p:nvPr/>
        </p:nvSpPr>
        <p:spPr bwMode="auto">
          <a:xfrm>
            <a:off x="381000" y="1658938"/>
            <a:ext cx="8077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Internet today is made of a combination of links (networks), forwarding means to deliver the packet to the next hop (which can be the final destination or the intermediate connecting device). </a:t>
            </a:r>
          </a:p>
          <a:p>
            <a:pPr algn="just"/>
            <a:endParaRPr lang="en-US" altLang="zh-CN" sz="24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400" b="0" i="0" dirty="0">
                <a:latin typeface="Times New Roman" panose="02020603050405020304" pitchFamily="18" charset="0"/>
                <a:ea typeface="SimSun" panose="02010600030101010101" pitchFamily="2" charset="-122"/>
                <a:cs typeface="Times New Roman" panose="02020603050405020304" pitchFamily="18" charset="0"/>
              </a:rPr>
              <a:t>When IP is used as a connectionless protocol, forwarding is based on the destination address of the IP datagram; when the IP is used as a connection-oriented protocol, forwarding is based on the label attached to an IP datagram. </a:t>
            </a:r>
            <a:endParaRPr lang="en-US" altLang="en-US" sz="24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8887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064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064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064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064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064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064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sp>
        <p:nvSpPr>
          <p:cNvPr id="240651" name="Rectangle 10"/>
          <p:cNvSpPr>
            <a:spLocks noChangeArrowheads="1"/>
          </p:cNvSpPr>
          <p:nvPr/>
        </p:nvSpPr>
        <p:spPr bwMode="auto">
          <a:xfrm>
            <a:off x="357188" y="1293813"/>
            <a:ext cx="7924800" cy="16312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 classless forwarding table needs to include four pieces of information: the</a:t>
            </a:r>
            <a:b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b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mask, the network address, the interface number, and the IP address of the next router. </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Combine the two as one piece of information: 180.70.65.192</a:t>
            </a:r>
            <a:r>
              <a:rPr lang="en-US" altLang="zh-CN" sz="2000" i="0" dirty="0">
                <a:latin typeface="Times New Roman" panose="02020603050405020304" pitchFamily="18" charset="0"/>
                <a:ea typeface="SimSun" panose="02010600030101010101" pitchFamily="2" charset="-122"/>
                <a:cs typeface="Times New Roman" panose="02020603050405020304" pitchFamily="18" charset="0"/>
              </a:rPr>
              <a:t>/26</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000" dirty="0">
              <a:latin typeface="Times New Roman" panose="02020603050405020304" pitchFamily="18" charset="0"/>
              <a:cs typeface="Times New Roman" panose="02020603050405020304" pitchFamily="18" charset="0"/>
            </a:endParaRPr>
          </a:p>
        </p:txBody>
      </p:sp>
      <p:pic>
        <p:nvPicPr>
          <p:cNvPr id="24065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8160"/>
            <a:ext cx="8820472" cy="352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083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269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269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269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269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269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269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sp>
        <p:nvSpPr>
          <p:cNvPr id="242699" name="Rectangle 10"/>
          <p:cNvSpPr>
            <a:spLocks noChangeArrowheads="1"/>
          </p:cNvSpPr>
          <p:nvPr/>
        </p:nvSpPr>
        <p:spPr bwMode="auto">
          <a:xfrm>
            <a:off x="357188" y="1293813"/>
            <a:ext cx="7924800" cy="3786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The job of the forwarding module is to search the table, row by row. </a:t>
            </a:r>
          </a:p>
          <a:p>
            <a:pPr algn="just"/>
            <a:endParaRPr lang="en-US" altLang="zh-CN" sz="2000" b="0" i="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In each row, the </a:t>
            </a:r>
            <a:r>
              <a:rPr lang="en-US" altLang="zh-CN" sz="2000" b="0">
                <a:latin typeface="Times New Roman" panose="02020603050405020304" pitchFamily="18" charset="0"/>
                <a:ea typeface="SimSun" panose="02010600030101010101" pitchFamily="2" charset="-122"/>
                <a:cs typeface="Times New Roman" panose="02020603050405020304" pitchFamily="18" charset="0"/>
              </a:rPr>
              <a:t>n </a:t>
            </a:r>
            <a:r>
              <a:rPr lang="en-US" altLang="zh-CN" sz="2000" b="0" i="0">
                <a:latin typeface="Times New Roman" panose="02020603050405020304" pitchFamily="18" charset="0"/>
                <a:ea typeface="SimSun" panose="02010600030101010101" pitchFamily="2" charset="-122"/>
                <a:cs typeface="Times New Roman" panose="02020603050405020304" pitchFamily="18" charset="0"/>
              </a:rPr>
              <a:t>leftmost bits of the destination address (prefix) are kept and the rest of the bits (suffix) are set to 0s. </a:t>
            </a:r>
          </a:p>
          <a:p>
            <a:pPr algn="just"/>
            <a:endParaRPr lang="en-US" altLang="zh-CN" sz="2000" b="0" i="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If the resulting address (which we call the </a:t>
            </a:r>
            <a:r>
              <a:rPr lang="en-US" altLang="zh-CN" sz="2000" b="0">
                <a:latin typeface="Times New Roman" panose="02020603050405020304" pitchFamily="18" charset="0"/>
                <a:ea typeface="SimSun" panose="02010600030101010101" pitchFamily="2" charset="-122"/>
                <a:cs typeface="Times New Roman" panose="02020603050405020304" pitchFamily="18" charset="0"/>
              </a:rPr>
              <a:t>network address</a:t>
            </a:r>
            <a:r>
              <a:rPr lang="en-US" altLang="zh-CN" sz="2000" b="0" i="0">
                <a:latin typeface="Times New Roman" panose="02020603050405020304" pitchFamily="18" charset="0"/>
                <a:ea typeface="SimSun" panose="02010600030101010101" pitchFamily="2" charset="-122"/>
                <a:cs typeface="Times New Roman" panose="02020603050405020304" pitchFamily="18" charset="0"/>
              </a:rPr>
              <a:t>), matches with the address in the first column, the information in the next two columns is</a:t>
            </a:r>
            <a:r>
              <a:rPr lang="en-US" altLang="zh-CN" sz="2000">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b="0" i="0">
                <a:latin typeface="Times New Roman" panose="02020603050405020304" pitchFamily="18" charset="0"/>
                <a:ea typeface="SimSun" panose="02010600030101010101" pitchFamily="2" charset="-122"/>
                <a:cs typeface="Times New Roman" panose="02020603050405020304" pitchFamily="18" charset="0"/>
              </a:rPr>
              <a:t>extracted; otherwise the search continues. </a:t>
            </a:r>
          </a:p>
          <a:p>
            <a:pPr algn="just"/>
            <a:endParaRPr lang="en-US" altLang="zh-CN" sz="2000" b="0" i="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Normally, the last row has a default value in the first column (not shown in the figure), which indicates all destination addresses that did not match the previous rows.</a:t>
            </a:r>
            <a:r>
              <a:rPr lang="en-US" altLang="zh-CN" sz="200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21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67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678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67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67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679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67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pic>
        <p:nvPicPr>
          <p:cNvPr id="24679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340769"/>
            <a:ext cx="7431088" cy="514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7763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88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883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88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88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884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488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grpSp>
        <p:nvGrpSpPr>
          <p:cNvPr id="13" name="Group 1"/>
          <p:cNvGrpSpPr>
            <a:grpSpLocks/>
          </p:cNvGrpSpPr>
          <p:nvPr/>
        </p:nvGrpSpPr>
        <p:grpSpPr bwMode="auto">
          <a:xfrm>
            <a:off x="598488" y="2209800"/>
            <a:ext cx="8089900" cy="2554288"/>
            <a:chOff x="547851" y="3505200"/>
            <a:chExt cx="8089203" cy="2553695"/>
          </a:xfrm>
        </p:grpSpPr>
        <p:pic>
          <p:nvPicPr>
            <p:cNvPr id="2488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51" y="3505200"/>
              <a:ext cx="8089203" cy="25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846" name="Rectangle 10"/>
            <p:cNvSpPr>
              <a:spLocks noChangeArrowheads="1"/>
            </p:cNvSpPr>
            <p:nvPr/>
          </p:nvSpPr>
          <p:spPr bwMode="auto">
            <a:xfrm>
              <a:off x="651641" y="3505200"/>
              <a:ext cx="7806559" cy="2438400"/>
            </a:xfrm>
            <a:prstGeom prst="rect">
              <a:avLst/>
            </a:prstGeom>
            <a:noFill/>
            <a:ln w="101600">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Tree>
    <p:extLst>
      <p:ext uri="{BB962C8B-B14F-4D97-AF65-F5344CB8AC3E}">
        <p14:creationId xmlns:p14="http://schemas.microsoft.com/office/powerpoint/2010/main" val="271266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08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088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08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08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088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08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sp>
        <p:nvSpPr>
          <p:cNvPr id="250891" name="Rectangle 10"/>
          <p:cNvSpPr>
            <a:spLocks noChangeArrowheads="1"/>
          </p:cNvSpPr>
          <p:nvPr/>
        </p:nvSpPr>
        <p:spPr bwMode="auto">
          <a:xfrm>
            <a:off x="357188" y="1293813"/>
            <a:ext cx="79248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Example </a:t>
            </a:r>
            <a:r>
              <a:rPr lang="en-US" altLang="en-US" sz="2000" b="0" i="0" dirty="0">
                <a:latin typeface="Times New Roman" panose="02020603050405020304" pitchFamily="18" charset="0"/>
                <a:cs typeface="Times New Roman" panose="02020603050405020304" pitchFamily="18" charset="0"/>
              </a:rPr>
              <a:t>Show the forwarding process if a packet arrives at R1 with the destination address 180.70.65.140.</a:t>
            </a:r>
          </a:p>
        </p:txBody>
      </p:sp>
      <p:sp>
        <p:nvSpPr>
          <p:cNvPr id="13" name="Text Box 20"/>
          <p:cNvSpPr txBox="1">
            <a:spLocks noChangeArrowheads="1"/>
          </p:cNvSpPr>
          <p:nvPr/>
        </p:nvSpPr>
        <p:spPr bwMode="auto">
          <a:xfrm>
            <a:off x="357188" y="2243138"/>
            <a:ext cx="863441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i="0" dirty="0">
                <a:solidFill>
                  <a:srgbClr val="FF0000"/>
                </a:solidFill>
                <a:latin typeface="Times New Roman" panose="02020603050405020304" pitchFamily="18" charset="0"/>
                <a:cs typeface="Times New Roman" panose="02020603050405020304" pitchFamily="18" charset="0"/>
              </a:rPr>
              <a:t>Solution</a:t>
            </a:r>
          </a:p>
          <a:p>
            <a:pPr algn="just"/>
            <a:r>
              <a:rPr lang="en-US" altLang="en-US" sz="2000" b="0" i="0" dirty="0">
                <a:latin typeface="Times New Roman" panose="02020603050405020304" pitchFamily="18" charset="0"/>
                <a:cs typeface="Times New Roman" panose="02020603050405020304" pitchFamily="18" charset="0"/>
              </a:rPr>
              <a:t>The router performs the following steps:</a:t>
            </a:r>
          </a:p>
          <a:p>
            <a:pPr algn="just"/>
            <a:r>
              <a:rPr lang="en-US" altLang="en-US" sz="2000" i="0" dirty="0">
                <a:solidFill>
                  <a:srgbClr val="FF0000"/>
                </a:solidFill>
                <a:latin typeface="Times New Roman" panose="02020603050405020304" pitchFamily="18" charset="0"/>
                <a:cs typeface="Times New Roman" panose="02020603050405020304" pitchFamily="18" charset="0"/>
              </a:rPr>
              <a:t>1. </a:t>
            </a:r>
            <a:r>
              <a:rPr lang="en-US" altLang="en-US" sz="2000" b="0" i="0" dirty="0">
                <a:latin typeface="Times New Roman" panose="02020603050405020304" pitchFamily="18" charset="0"/>
                <a:cs typeface="Times New Roman" panose="02020603050405020304" pitchFamily="18" charset="0"/>
              </a:rPr>
              <a:t>The first mask (</a:t>
            </a:r>
            <a:r>
              <a:rPr lang="en-US" altLang="en-US" sz="2000" i="0" dirty="0">
                <a:solidFill>
                  <a:srgbClr val="FF0000"/>
                </a:solidFill>
                <a:latin typeface="Times New Roman" panose="02020603050405020304" pitchFamily="18" charset="0"/>
                <a:cs typeface="Times New Roman" panose="02020603050405020304" pitchFamily="18" charset="0"/>
              </a:rPr>
              <a:t>/26</a:t>
            </a:r>
            <a:r>
              <a:rPr lang="en-US" altLang="en-US" sz="2000" b="0" i="0" dirty="0">
                <a:latin typeface="Times New Roman" panose="02020603050405020304" pitchFamily="18" charset="0"/>
                <a:cs typeface="Times New Roman" panose="02020603050405020304" pitchFamily="18" charset="0"/>
              </a:rPr>
              <a:t>) is applied to the destination address. The result is 180.70.65.128, which does not match the corresponding network address.</a:t>
            </a:r>
          </a:p>
          <a:p>
            <a:pPr algn="just"/>
            <a:r>
              <a:rPr lang="en-US" altLang="en-US" sz="2000" i="0" dirty="0">
                <a:solidFill>
                  <a:srgbClr val="FF0000"/>
                </a:solidFill>
                <a:latin typeface="Times New Roman" panose="02020603050405020304" pitchFamily="18" charset="0"/>
                <a:cs typeface="Times New Roman" panose="02020603050405020304" pitchFamily="18" charset="0"/>
              </a:rPr>
              <a:t>2. </a:t>
            </a:r>
            <a:r>
              <a:rPr lang="en-US" altLang="en-US" sz="2000" b="0" i="0" dirty="0">
                <a:latin typeface="Times New Roman" panose="02020603050405020304" pitchFamily="18" charset="0"/>
                <a:cs typeface="Times New Roman" panose="02020603050405020304" pitchFamily="18" charset="0"/>
              </a:rPr>
              <a:t>The second mask (</a:t>
            </a:r>
            <a:r>
              <a:rPr lang="en-US" altLang="en-US" sz="2000" i="0" dirty="0">
                <a:solidFill>
                  <a:srgbClr val="FF0000"/>
                </a:solidFill>
                <a:latin typeface="Times New Roman" panose="02020603050405020304" pitchFamily="18" charset="0"/>
                <a:cs typeface="Times New Roman" panose="02020603050405020304" pitchFamily="18" charset="0"/>
              </a:rPr>
              <a:t>/25</a:t>
            </a:r>
            <a:r>
              <a:rPr lang="en-US" altLang="en-US" sz="2000" b="0" i="0" dirty="0">
                <a:latin typeface="Times New Roman" panose="02020603050405020304" pitchFamily="18" charset="0"/>
                <a:cs typeface="Times New Roman" panose="02020603050405020304" pitchFamily="18" charset="0"/>
              </a:rPr>
              <a:t>) is applied to the destination address. The result is 180.70.65.128, which matches the corresponding network address. The next-hop address  and the interface number m0 are extracted for forwarding the packet.</a:t>
            </a:r>
          </a:p>
        </p:txBody>
      </p:sp>
    </p:spTree>
    <p:extLst>
      <p:ext uri="{BB962C8B-B14F-4D97-AF65-F5344CB8AC3E}">
        <p14:creationId xmlns:p14="http://schemas.microsoft.com/office/powerpoint/2010/main" val="1823608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293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293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293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293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293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293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sp>
        <p:nvSpPr>
          <p:cNvPr id="252939" name="Rectangle 10"/>
          <p:cNvSpPr>
            <a:spLocks noChangeArrowheads="1"/>
          </p:cNvSpPr>
          <p:nvPr/>
        </p:nvSpPr>
        <p:spPr bwMode="auto">
          <a:xfrm>
            <a:off x="490538" y="776288"/>
            <a:ext cx="7924800" cy="200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a:latin typeface="Times New Roman" panose="02020603050405020304" pitchFamily="18" charset="0"/>
                <a:ea typeface="SimSun" panose="02010600030101010101" pitchFamily="2" charset="-122"/>
                <a:cs typeface="Times New Roman" panose="02020603050405020304" pitchFamily="18" charset="0"/>
              </a:rPr>
              <a:t>Address aggregation</a:t>
            </a: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Using address aggregation, the number of forwarding table entries can be reduced.</a:t>
            </a:r>
          </a:p>
          <a:p>
            <a:pPr algn="just"/>
            <a:endParaRPr lang="en-US" altLang="zh-CN" sz="2000" b="0" i="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For example, R1 is connected to networks of four organizations that each use 64 addresses. R2 is somewhere far from R1. </a:t>
            </a:r>
            <a:endParaRPr lang="en-US" altLang="en-US" sz="2000" b="0" i="0">
              <a:latin typeface="Times New Roman" panose="02020603050405020304" pitchFamily="18" charset="0"/>
              <a:cs typeface="Times New Roman" panose="02020603050405020304" pitchFamily="18" charset="0"/>
            </a:endParaRPr>
          </a:p>
        </p:txBody>
      </p:sp>
      <p:pic>
        <p:nvPicPr>
          <p:cNvPr id="25294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2905125"/>
            <a:ext cx="7112000"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7454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498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498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498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498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498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498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sp>
        <p:nvSpPr>
          <p:cNvPr id="254987" name="Rectangle 10"/>
          <p:cNvSpPr>
            <a:spLocks noChangeArrowheads="1"/>
          </p:cNvSpPr>
          <p:nvPr/>
        </p:nvSpPr>
        <p:spPr bwMode="auto">
          <a:xfrm>
            <a:off x="490538" y="776288"/>
            <a:ext cx="7924800" cy="292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a:latin typeface="Times New Roman" panose="02020603050405020304" pitchFamily="18" charset="0"/>
                <a:ea typeface="SimSun" panose="02010600030101010101" pitchFamily="2" charset="-122"/>
                <a:cs typeface="Times New Roman" panose="02020603050405020304" pitchFamily="18" charset="0"/>
              </a:rPr>
              <a:t>Address aggregation</a:t>
            </a:r>
          </a:p>
          <a:p>
            <a:pPr algn="just"/>
            <a:r>
              <a:rPr lang="en-US" altLang="zh-CN" sz="2000" b="0" i="0">
                <a:latin typeface="Times New Roman" panose="02020603050405020304" pitchFamily="18" charset="0"/>
                <a:ea typeface="SimSun" panose="02010600030101010101" pitchFamily="2" charset="-122"/>
                <a:cs typeface="Times New Roman" panose="02020603050405020304" pitchFamily="18" charset="0"/>
              </a:rPr>
              <a:t>R1 has a longer forwarding table because each packet must be</a:t>
            </a:r>
            <a:br>
              <a:rPr lang="en-US" altLang="zh-CN" sz="2000" b="0" i="0">
                <a:latin typeface="Times New Roman" panose="02020603050405020304" pitchFamily="18" charset="0"/>
                <a:ea typeface="SimSun" panose="02010600030101010101" pitchFamily="2" charset="-122"/>
                <a:cs typeface="Times New Roman" panose="02020603050405020304" pitchFamily="18" charset="0"/>
              </a:rPr>
            </a:br>
            <a:r>
              <a:rPr lang="en-US" altLang="zh-CN" sz="2000" b="0" i="0">
                <a:latin typeface="Times New Roman" panose="02020603050405020304" pitchFamily="18" charset="0"/>
                <a:ea typeface="SimSun" panose="02010600030101010101" pitchFamily="2" charset="-122"/>
                <a:cs typeface="Times New Roman" panose="02020603050405020304" pitchFamily="18" charset="0"/>
              </a:rPr>
              <a:t>correctly routed to the appropriate organization. R2, on the other hand, can have a very small forwarding table. For R2, any packet with destination 140.24.7.0 to 140.24.7.255</a:t>
            </a:r>
            <a:r>
              <a:rPr lang="en-US" altLang="zh-CN" sz="2000">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b="0" i="0">
                <a:latin typeface="Times New Roman" panose="02020603050405020304" pitchFamily="18" charset="0"/>
                <a:ea typeface="SimSun" panose="02010600030101010101" pitchFamily="2" charset="-122"/>
                <a:cs typeface="Times New Roman" panose="02020603050405020304" pitchFamily="18" charset="0"/>
              </a:rPr>
              <a:t>is sent out from interface m0 regardless of the organization number. This is called address aggregation because the blocks of addresses for four organizations are aggregated into one larger block. R2 would have a longer forwarding table if each organization had addresses that could not be aggregated into one block.</a:t>
            </a:r>
            <a:r>
              <a:rPr lang="en-US" altLang="zh-CN" sz="200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000" b="0" i="0">
              <a:latin typeface="Times New Roman" panose="02020603050405020304" pitchFamily="18" charset="0"/>
              <a:cs typeface="Times New Roman" panose="02020603050405020304" pitchFamily="18" charset="0"/>
            </a:endParaRPr>
          </a:p>
        </p:txBody>
      </p:sp>
      <p:pic>
        <p:nvPicPr>
          <p:cNvPr id="25498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3" y="3917950"/>
            <a:ext cx="840105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128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70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702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70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70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703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70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sp>
        <p:nvSpPr>
          <p:cNvPr id="257035" name="Rectangle 10"/>
          <p:cNvSpPr>
            <a:spLocks noChangeArrowheads="1"/>
          </p:cNvSpPr>
          <p:nvPr/>
        </p:nvSpPr>
        <p:spPr bwMode="auto">
          <a:xfrm>
            <a:off x="490538" y="776288"/>
            <a:ext cx="7924800" cy="29238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Longest mask matching</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For example, if organization 4 cannot be connected to router R1 for some reason, can we still use the idea of address aggregation and still assign block 140.24.7.192/26 to organization 4?</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 The answer is yes, because routing in classless addressing uses another principle, </a:t>
            </a:r>
            <a:r>
              <a:rPr lang="en-US" altLang="zh-CN" sz="2000" i="0" dirty="0">
                <a:latin typeface="Times New Roman" panose="02020603050405020304" pitchFamily="18" charset="0"/>
                <a:ea typeface="SimSun" panose="02010600030101010101" pitchFamily="2" charset="-122"/>
                <a:cs typeface="Times New Roman" panose="02020603050405020304" pitchFamily="18" charset="0"/>
              </a:rPr>
              <a:t>longest mask matching.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This principle states</a:t>
            </a:r>
            <a:b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b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that the forwarding table is sorted from the longest mask to the shortest mask. </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6044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90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907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90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90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908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590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sp>
        <p:nvSpPr>
          <p:cNvPr id="259083" name="Rectangle 10"/>
          <p:cNvSpPr>
            <a:spLocks noChangeArrowheads="1"/>
          </p:cNvSpPr>
          <p:nvPr/>
        </p:nvSpPr>
        <p:spPr bwMode="auto">
          <a:xfrm>
            <a:off x="490538" y="610986"/>
            <a:ext cx="7924800" cy="169277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Longest mask matching</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The packet is routed correctly from interface m1 and reaches organization 4. </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If, however, the forwarding table was not stored with the longest prefix first, applying the /24 mask would result in the incorrect routing of the packet to router R1.</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SimSun" panose="02010600030101010101" pitchFamily="2" charset="-122"/>
                <a:cs typeface="Times New Roman" panose="02020603050405020304" pitchFamily="18" charset="0"/>
              </a:rPr>
              <a:t>Eg</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140.24.7.200</a:t>
            </a:r>
            <a:endParaRPr lang="en-US" altLang="en-US" sz="2000" b="0" i="0" dirty="0">
              <a:latin typeface="Times New Roman" panose="02020603050405020304" pitchFamily="18" charset="0"/>
              <a:cs typeface="Times New Roman" panose="02020603050405020304" pitchFamily="18" charset="0"/>
            </a:endParaRPr>
          </a:p>
        </p:txBody>
      </p:sp>
      <p:pic>
        <p:nvPicPr>
          <p:cNvPr id="25908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1103"/>
            <a:ext cx="8032750" cy="4516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3310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112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112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112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112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112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112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sp>
        <p:nvSpPr>
          <p:cNvPr id="261131" name="Rectangle 10"/>
          <p:cNvSpPr>
            <a:spLocks noChangeArrowheads="1"/>
          </p:cNvSpPr>
          <p:nvPr/>
        </p:nvSpPr>
        <p:spPr bwMode="auto">
          <a:xfrm>
            <a:off x="490538" y="776288"/>
            <a:ext cx="7924800" cy="13849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Hierarchical routing</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To solve the problem of gigantic forwarding tables, we can create a sense of hierarchy in the forwarding tables.</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p>
          <a:p>
            <a:pPr algn="just"/>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330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sp>
        <p:nvSpPr>
          <p:cNvPr id="263179" name="Rectangle 10"/>
          <p:cNvSpPr>
            <a:spLocks noChangeArrowheads="1"/>
          </p:cNvSpPr>
          <p:nvPr/>
        </p:nvSpPr>
        <p:spPr bwMode="auto">
          <a:xfrm>
            <a:off x="490538" y="776288"/>
            <a:ext cx="7924800" cy="42165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Hierarchical routing</a:t>
            </a:r>
          </a:p>
          <a:p>
            <a:pPr algn="just"/>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How does this reduce the size of the forwarding table? The rest of the Internet does not have to be aware of this division. All customers of the local ISP are defined as </a:t>
            </a:r>
            <a:r>
              <a:rPr lang="en-US" altLang="zh-CN" sz="2000" b="0" i="0" dirty="0" err="1">
                <a:latin typeface="Times New Roman" panose="02020603050405020304" pitchFamily="18" charset="0"/>
                <a:ea typeface="SimSun" panose="02010600030101010101" pitchFamily="2" charset="-122"/>
                <a:cs typeface="Times New Roman" panose="02020603050405020304" pitchFamily="18" charset="0"/>
              </a:rPr>
              <a:t>a.b.c.d</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/n to the rest of the Internet.</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Every packet destined for one of the addresses in this large block is routed to the local ISP. </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Only one entry in every router in the world for all of these customers. </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a:t>
            </a:r>
          </a:p>
          <a:p>
            <a:pPr algn="just"/>
            <a:r>
              <a:rPr lang="en-US" altLang="zh-CN" sz="2000" b="0" i="0" dirty="0" err="1">
                <a:latin typeface="Times New Roman" panose="02020603050405020304" pitchFamily="18" charset="0"/>
                <a:ea typeface="SimSun" panose="02010600030101010101" pitchFamily="2" charset="-122"/>
                <a:cs typeface="Times New Roman" panose="02020603050405020304" pitchFamily="18" charset="0"/>
              </a:rPr>
              <a:t>nside</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 the local ISP, the router must recognize the </a:t>
            </a:r>
            <a:r>
              <a:rPr lang="en-US" altLang="zh-CN" sz="2000" b="0" i="0" dirty="0" err="1">
                <a:latin typeface="Times New Roman" panose="02020603050405020304" pitchFamily="18" charset="0"/>
                <a:ea typeface="SimSun" panose="02010600030101010101" pitchFamily="2" charset="-122"/>
                <a:cs typeface="Times New Roman" panose="02020603050405020304" pitchFamily="18" charset="0"/>
              </a:rPr>
              <a:t>subblocks</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 and route the packet to the destined customer. </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8931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52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522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52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52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522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52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sp>
        <p:nvSpPr>
          <p:cNvPr id="265227" name="Rectangle 10"/>
          <p:cNvSpPr>
            <a:spLocks noChangeArrowheads="1"/>
          </p:cNvSpPr>
          <p:nvPr/>
        </p:nvSpPr>
        <p:spPr bwMode="auto">
          <a:xfrm>
            <a:off x="490538" y="776288"/>
            <a:ext cx="79248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Hierarchical routing</a:t>
            </a:r>
            <a:endParaRPr lang="en-US" altLang="en-US" sz="2000" b="0" i="0" dirty="0">
              <a:latin typeface="Times New Roman" panose="02020603050405020304" pitchFamily="18" charset="0"/>
              <a:cs typeface="Times New Roman" panose="02020603050405020304" pitchFamily="18" charset="0"/>
            </a:endParaRPr>
          </a:p>
        </p:txBody>
      </p:sp>
      <p:pic>
        <p:nvPicPr>
          <p:cNvPr id="26522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68128"/>
            <a:ext cx="9144000" cy="548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4235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9" name="Rectangle 10"/>
          <p:cNvSpPr>
            <a:spLocks noChangeArrowheads="1"/>
          </p:cNvSpPr>
          <p:nvPr/>
        </p:nvSpPr>
        <p:spPr bwMode="auto">
          <a:xfrm>
            <a:off x="749300" y="1268760"/>
            <a:ext cx="7924800" cy="36009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Forwarding based on Label</a:t>
            </a:r>
          </a:p>
          <a:p>
            <a:pPr algn="just"/>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en-IN" sz="2000" b="0" i="0" dirty="0">
                <a:latin typeface="Times New Roman" panose="02020603050405020304" pitchFamily="18" charset="0"/>
                <a:ea typeface="SimSun" panose="02010600030101010101" pitchFamily="2" charset="-122"/>
                <a:cs typeface="Times New Roman" panose="02020603050405020304" pitchFamily="18" charset="0"/>
              </a:rPr>
              <a:t>In the 1980s, an effort started to somehow change IP to behave like a connection oriented protocol in which the routing is replaced by switching. </a:t>
            </a:r>
          </a:p>
          <a:p>
            <a:r>
              <a:rPr lang="en-IN" sz="2000" b="0" i="0" dirty="0">
                <a:latin typeface="Times New Roman" panose="02020603050405020304" pitchFamily="18" charset="0"/>
                <a:ea typeface="SimSun" panose="02010600030101010101" pitchFamily="2" charset="-122"/>
                <a:cs typeface="Times New Roman" panose="02020603050405020304" pitchFamily="18" charset="0"/>
              </a:rPr>
              <a:t>Connectionless network (datagram approach), a router forwards - destination address </a:t>
            </a:r>
          </a:p>
          <a:p>
            <a:endParaRPr lang="en-I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IN" sz="2000" b="0" i="0" dirty="0">
                <a:latin typeface="Times New Roman" panose="02020603050405020304" pitchFamily="18" charset="0"/>
                <a:ea typeface="SimSun" panose="02010600030101010101" pitchFamily="2" charset="-122"/>
                <a:cs typeface="Times New Roman" panose="02020603050405020304" pitchFamily="18" charset="0"/>
              </a:rPr>
              <a:t>Connection-oriented network (virtual-circuit approach), a switch  - label attached to the packet. </a:t>
            </a:r>
          </a:p>
          <a:p>
            <a:r>
              <a:rPr lang="en-IN" sz="2000" b="0" i="0" dirty="0">
                <a:latin typeface="Times New Roman" panose="02020603050405020304" pitchFamily="18" charset="0"/>
                <a:ea typeface="SimSun" panose="02010600030101010101" pitchFamily="2" charset="-122"/>
                <a:cs typeface="Times New Roman" panose="02020603050405020304" pitchFamily="18" charset="0"/>
              </a:rPr>
              <a:t>Routing - searching the table</a:t>
            </a:r>
          </a:p>
          <a:p>
            <a:r>
              <a:rPr lang="en-IN" sz="2000" b="0" i="0" dirty="0">
                <a:latin typeface="Times New Roman" panose="02020603050405020304" pitchFamily="18" charset="0"/>
                <a:ea typeface="SimSun" panose="02010600030101010101" pitchFamily="2" charset="-122"/>
                <a:cs typeface="Times New Roman" panose="02020603050405020304" pitchFamily="18" charset="0"/>
              </a:rPr>
              <a:t>Switching - accessing a table using an index</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114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176" y="188640"/>
            <a:ext cx="8297264" cy="5464447"/>
          </a:xfrm>
          <a:prstGeom prst="rect">
            <a:avLst/>
          </a:prstGeom>
        </p:spPr>
      </p:pic>
    </p:spTree>
    <p:extLst>
      <p:ext uri="{BB962C8B-B14F-4D97-AF65-F5344CB8AC3E}">
        <p14:creationId xmlns:p14="http://schemas.microsoft.com/office/powerpoint/2010/main" val="4167505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528" y="0"/>
            <a:ext cx="8568952" cy="5786437"/>
          </a:xfrm>
          <a:prstGeom prst="rect">
            <a:avLst/>
          </a:prstGeom>
        </p:spPr>
      </p:pic>
    </p:spTree>
    <p:extLst>
      <p:ext uri="{BB962C8B-B14F-4D97-AF65-F5344CB8AC3E}">
        <p14:creationId xmlns:p14="http://schemas.microsoft.com/office/powerpoint/2010/main" val="6209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149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149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149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149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149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149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BD9E12E-CDF5-4A11-80EC-31A5529C58D1}"/>
              </a:ext>
            </a:extLst>
          </p:cNvPr>
          <p:cNvSpPr txBox="1">
            <a:spLocks noChangeArrowheads="1"/>
          </p:cNvSpPr>
          <p:nvPr/>
        </p:nvSpPr>
        <p:spPr bwMode="auto">
          <a:xfrm>
            <a:off x="1106488" y="0"/>
            <a:ext cx="7481535"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Dynamic Host Configuration Protocol</a:t>
            </a:r>
          </a:p>
        </p:txBody>
      </p:sp>
      <p:sp>
        <p:nvSpPr>
          <p:cNvPr id="191499" name="Rectangle 10"/>
          <p:cNvSpPr>
            <a:spLocks noChangeArrowheads="1"/>
          </p:cNvSpPr>
          <p:nvPr/>
        </p:nvSpPr>
        <p:spPr bwMode="auto">
          <a:xfrm>
            <a:off x="442913" y="668338"/>
            <a:ext cx="7924800" cy="47089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Large organization or an ISP can receive a block of addresses directly from ICANN </a:t>
            </a: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Small organization can receive a block of addresses from an ISP - Network administration- manually assign addresses to the individual hosts or routers. </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Address assignment - automatically – DHCP</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DHCP is an application-layer program, using the client-server paradigm, that actually helps TCP/IP at the network layer. </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DHCP can be used in many situations. A network manager can configure</a:t>
            </a:r>
            <a:b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b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DHCP to assign permanent IP addresses to the host and routers. </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DHCP – temporary , on demand, IP addresses to hosts – </a:t>
            </a:r>
          </a:p>
          <a:p>
            <a:pPr algn="just"/>
            <a:r>
              <a:rPr lang="en-US" altLang="zh-CN" sz="2000" b="0" i="0" dirty="0" err="1">
                <a:latin typeface="Times New Roman" panose="02020603050405020304" pitchFamily="18" charset="0"/>
                <a:ea typeface="SimSun" panose="02010600030101010101" pitchFamily="2" charset="-122"/>
                <a:cs typeface="Times New Roman" panose="02020603050405020304" pitchFamily="18" charset="0"/>
              </a:rPr>
              <a:t>Eg</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 100 used by 500 customers</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8740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1C7FDB04-4D9B-4EA8-ABE1-064D710CEA2A}"/>
              </a:ext>
            </a:extLst>
          </p:cNvPr>
          <p:cNvSpPr txBox="1">
            <a:spLocks noChangeArrowheads="1"/>
          </p:cNvSpPr>
          <p:nvPr/>
        </p:nvSpPr>
        <p:spPr bwMode="auto">
          <a:xfrm>
            <a:off x="1106488" y="0"/>
            <a:ext cx="640080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Destination Address Forwarding</a:t>
            </a:r>
          </a:p>
        </p:txBody>
      </p:sp>
      <p:sp>
        <p:nvSpPr>
          <p:cNvPr id="263179" name="Rectangle 10"/>
          <p:cNvSpPr>
            <a:spLocks noChangeArrowheads="1"/>
          </p:cNvSpPr>
          <p:nvPr/>
        </p:nvSpPr>
        <p:spPr bwMode="auto">
          <a:xfrm>
            <a:off x="490538" y="776288"/>
            <a:ext cx="7924800" cy="36009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Multi Protocol Label Switching(MPLS)</a:t>
            </a:r>
          </a:p>
          <a:p>
            <a:pPr algn="just"/>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en-IN" sz="2000" b="0" i="0" dirty="0">
                <a:latin typeface="Times New Roman" panose="02020603050405020304" pitchFamily="18" charset="0"/>
                <a:ea typeface="SimSun" panose="02010600030101010101" pitchFamily="2" charset="-122"/>
                <a:cs typeface="Times New Roman" panose="02020603050405020304" pitchFamily="18" charset="0"/>
              </a:rPr>
              <a:t>During the 1980s, several vendors created routers that implement switching technology.</a:t>
            </a:r>
          </a:p>
          <a:p>
            <a:endParaRPr lang="en-I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IN" sz="2000" b="0" i="0" dirty="0">
                <a:latin typeface="Times New Roman" panose="02020603050405020304" pitchFamily="18" charset="0"/>
                <a:ea typeface="SimSun" panose="02010600030101010101" pitchFamily="2" charset="-122"/>
                <a:cs typeface="Times New Roman" panose="02020603050405020304" pitchFamily="18" charset="0"/>
              </a:rPr>
              <a:t>IETF approved a standard - conventional routers in the Internet can be replaced by MPLS routers - behave like a router and a switch. </a:t>
            </a:r>
          </a:p>
          <a:p>
            <a:r>
              <a:rPr lang="en-IN" sz="2000" b="0" i="0" dirty="0">
                <a:latin typeface="Times New Roman" panose="02020603050405020304" pitchFamily="18" charset="0"/>
                <a:ea typeface="SimSun" panose="02010600030101010101" pitchFamily="2" charset="-122"/>
                <a:cs typeface="Times New Roman" panose="02020603050405020304" pitchFamily="18" charset="0"/>
              </a:rPr>
              <a:t>When behaving like a router - forward the packet based on the destination address</a:t>
            </a:r>
          </a:p>
          <a:p>
            <a:endParaRPr lang="en-IN" sz="2000" b="0" i="0" dirty="0">
              <a:latin typeface="Times New Roman" panose="02020603050405020304" pitchFamily="18" charset="0"/>
              <a:ea typeface="SimSun" panose="02010600030101010101" pitchFamily="2" charset="-122"/>
              <a:cs typeface="Times New Roman" panose="02020603050405020304" pitchFamily="18" charset="0"/>
            </a:endParaRPr>
          </a:p>
          <a:p>
            <a:r>
              <a:rPr lang="en-IN" sz="2000" b="0" i="0" dirty="0">
                <a:latin typeface="Times New Roman" panose="02020603050405020304" pitchFamily="18" charset="0"/>
                <a:ea typeface="SimSun" panose="02010600030101010101" pitchFamily="2" charset="-122"/>
                <a:cs typeface="Times New Roman" panose="02020603050405020304" pitchFamily="18" charset="0"/>
              </a:rPr>
              <a:t>When behaving like a </a:t>
            </a:r>
            <a:r>
              <a:rPr lang="en-IN" sz="2000" b="0" i="0" dirty="0"/>
              <a:t>switch - forward a packet based on the label.</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162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9" name="Rectangle 10"/>
          <p:cNvSpPr>
            <a:spLocks noChangeArrowheads="1"/>
          </p:cNvSpPr>
          <p:nvPr/>
        </p:nvSpPr>
        <p:spPr bwMode="auto">
          <a:xfrm>
            <a:off x="490538" y="776288"/>
            <a:ext cx="7924800"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MPLS Header</a:t>
            </a:r>
          </a:p>
          <a:p>
            <a:pPr algn="just"/>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907704" y="1799174"/>
            <a:ext cx="4896544" cy="2565930"/>
          </a:xfrm>
          <a:prstGeom prst="rect">
            <a:avLst/>
          </a:prstGeom>
        </p:spPr>
      </p:pic>
    </p:spTree>
    <p:extLst>
      <p:ext uri="{BB962C8B-B14F-4D97-AF65-F5344CB8AC3E}">
        <p14:creationId xmlns:p14="http://schemas.microsoft.com/office/powerpoint/2010/main" val="3988502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263179" name="Rectangle 10"/>
          <p:cNvSpPr>
            <a:spLocks noChangeArrowheads="1"/>
          </p:cNvSpPr>
          <p:nvPr/>
        </p:nvSpPr>
        <p:spPr bwMode="auto">
          <a:xfrm>
            <a:off x="490538" y="776288"/>
            <a:ext cx="7924800"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MPLS Header</a:t>
            </a:r>
          </a:p>
          <a:p>
            <a:pPr algn="just"/>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3" name="Picture 12"/>
          <p:cNvPicPr>
            <a:picLocks noChangeAspect="1"/>
          </p:cNvPicPr>
          <p:nvPr/>
        </p:nvPicPr>
        <p:blipFill>
          <a:blip r:embed="rId3"/>
          <a:stretch>
            <a:fillRect/>
          </a:stretch>
        </p:blipFill>
        <p:spPr>
          <a:xfrm>
            <a:off x="0" y="1216026"/>
            <a:ext cx="8892480" cy="5641974"/>
          </a:xfrm>
          <a:prstGeom prst="rect">
            <a:avLst/>
          </a:prstGeom>
        </p:spPr>
      </p:pic>
    </p:spTree>
    <p:extLst>
      <p:ext uri="{BB962C8B-B14F-4D97-AF65-F5344CB8AC3E}">
        <p14:creationId xmlns:p14="http://schemas.microsoft.com/office/powerpoint/2010/main" val="132777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Check Your Understanding</a:t>
            </a:r>
          </a:p>
        </p:txBody>
      </p:sp>
      <p:sp>
        <p:nvSpPr>
          <p:cNvPr id="3" name="Content Placeholder 2"/>
          <p:cNvSpPr>
            <a:spLocks noGrp="1"/>
          </p:cNvSpPr>
          <p:nvPr>
            <p:ph idx="1"/>
          </p:nvPr>
        </p:nvSpPr>
        <p:spPr/>
        <p:txBody>
          <a:bodyPr/>
          <a:lstStyle/>
          <a:p>
            <a:pPr>
              <a:lnSpc>
                <a:spcPct val="200000"/>
              </a:lnSpc>
            </a:pPr>
            <a:r>
              <a:rPr lang="en-US" altLang="en-IN" dirty="0"/>
              <a:t>What is the use for DHCP?</a:t>
            </a:r>
          </a:p>
          <a:p>
            <a:pPr>
              <a:lnSpc>
                <a:spcPct val="200000"/>
              </a:lnSpc>
            </a:pPr>
            <a:r>
              <a:rPr lang="en-US" altLang="en-IN" dirty="0"/>
              <a:t>Why label is used instead </a:t>
            </a:r>
            <a:r>
              <a:rPr lang="en-US" altLang="en-IN"/>
              <a:t>of address?</a:t>
            </a:r>
            <a:endParaRPr lang="en-US" altLang="en-IN" dirty="0"/>
          </a:p>
          <a:p>
            <a:pPr marL="0" indent="0">
              <a:lnSpc>
                <a:spcPct val="200000"/>
              </a:lnSpc>
              <a:buNone/>
            </a:pPr>
            <a:endParaRPr lang="en-US" alt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Check Your Understanding</a:t>
            </a:r>
          </a:p>
        </p:txBody>
      </p:sp>
      <p:sp>
        <p:nvSpPr>
          <p:cNvPr id="3" name="Content Placeholder 2"/>
          <p:cNvSpPr>
            <a:spLocks noGrp="1"/>
          </p:cNvSpPr>
          <p:nvPr>
            <p:ph idx="1"/>
          </p:nvPr>
        </p:nvSpPr>
        <p:spPr/>
        <p:txBody>
          <a:bodyPr/>
          <a:lstStyle/>
          <a:p>
            <a:r>
              <a:rPr lang="en-IN" dirty="0"/>
              <a:t>Can R1 receive a packet with destination 140.24.7.194 ?  What will happen to the packet?</a:t>
            </a:r>
          </a:p>
          <a:p>
            <a:r>
              <a:rPr lang="en-IN" dirty="0"/>
              <a:t>When R2 received a packet with destination 140.24.7.194 , 14.24.7.42, what action will be taken?</a:t>
            </a:r>
          </a:p>
          <a:p>
            <a:endParaRPr lang="en-IN" dirty="0"/>
          </a:p>
          <a:p>
            <a:pPr marL="0" indent="0">
              <a:buNone/>
            </a:pPr>
            <a:endParaRPr lang="en-IN" dirty="0"/>
          </a:p>
        </p:txBody>
      </p:sp>
      <p:pic>
        <p:nvPicPr>
          <p:cNvPr id="4" name="Picture 3"/>
          <p:cNvPicPr>
            <a:picLocks noChangeAspect="1"/>
          </p:cNvPicPr>
          <p:nvPr/>
        </p:nvPicPr>
        <p:blipFill>
          <a:blip r:embed="rId2"/>
          <a:stretch>
            <a:fillRect/>
          </a:stretch>
        </p:blipFill>
        <p:spPr>
          <a:xfrm>
            <a:off x="0" y="2420888"/>
            <a:ext cx="7740352" cy="4437112"/>
          </a:xfrm>
          <a:prstGeom prst="rect">
            <a:avLst/>
          </a:prstGeom>
        </p:spPr>
      </p:pic>
    </p:spTree>
    <p:extLst>
      <p:ext uri="{BB962C8B-B14F-4D97-AF65-F5344CB8AC3E}">
        <p14:creationId xmlns:p14="http://schemas.microsoft.com/office/powerpoint/2010/main" val="489669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be able to explain</a:t>
            </a:r>
          </a:p>
          <a:p>
            <a:pPr marL="0" indent="0">
              <a:buNone/>
            </a:pPr>
            <a:endParaRPr lang="en-US" sz="2400" dirty="0"/>
          </a:p>
          <a:p>
            <a:pPr eaLnBrk="1" hangingPunct="1">
              <a:lnSpc>
                <a:spcPct val="90000"/>
              </a:lnSpc>
            </a:pPr>
            <a:r>
              <a:rPr lang="en-US" dirty="0"/>
              <a:t>DHCP</a:t>
            </a:r>
          </a:p>
          <a:p>
            <a:pPr eaLnBrk="1" hangingPunct="1">
              <a:lnSpc>
                <a:spcPct val="90000"/>
              </a:lnSpc>
            </a:pPr>
            <a:endParaRPr lang="en-US" dirty="0"/>
          </a:p>
          <a:p>
            <a:pPr eaLnBrk="1" hangingPunct="1">
              <a:lnSpc>
                <a:spcPct val="90000"/>
              </a:lnSpc>
            </a:pPr>
            <a:r>
              <a:rPr lang="en-US" dirty="0"/>
              <a:t>NAT</a:t>
            </a:r>
          </a:p>
          <a:p>
            <a:pPr eaLnBrk="1" hangingPunct="1">
              <a:lnSpc>
                <a:spcPct val="90000"/>
              </a:lnSpc>
            </a:pPr>
            <a:endParaRPr lang="en-US" dirty="0"/>
          </a:p>
          <a:p>
            <a:pPr eaLnBrk="1" hangingPunct="1">
              <a:lnSpc>
                <a:spcPct val="90000"/>
              </a:lnSpc>
            </a:pPr>
            <a:r>
              <a:rPr lang="en-US" dirty="0"/>
              <a:t>MPLS</a:t>
            </a:r>
          </a:p>
          <a:p>
            <a:pPr eaLnBrk="1" hangingPunct="1">
              <a:lnSpc>
                <a:spcPct val="90000"/>
              </a:lnSpc>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354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354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354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354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354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354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BD9E12E-CDF5-4A11-80EC-31A5529C58D1}"/>
              </a:ext>
            </a:extLst>
          </p:cNvPr>
          <p:cNvSpPr txBox="1">
            <a:spLocks noChangeArrowheads="1"/>
          </p:cNvSpPr>
          <p:nvPr/>
        </p:nvSpPr>
        <p:spPr bwMode="auto">
          <a:xfrm>
            <a:off x="1106488" y="0"/>
            <a:ext cx="146685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DHCP</a:t>
            </a:r>
          </a:p>
        </p:txBody>
      </p:sp>
      <p:sp>
        <p:nvSpPr>
          <p:cNvPr id="193547" name="Rectangle 10"/>
          <p:cNvSpPr>
            <a:spLocks noChangeArrowheads="1"/>
          </p:cNvSpPr>
          <p:nvPr/>
        </p:nvSpPr>
        <p:spPr bwMode="auto">
          <a:xfrm>
            <a:off x="381000" y="1293813"/>
            <a:ext cx="7924800" cy="22467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DHCP can be used to provide</a:t>
            </a:r>
          </a:p>
          <a:p>
            <a:pPr marL="342900" indent="-342900" algn="just">
              <a:buFont typeface="Arial" panose="020B0604020202020204" pitchFamily="34" charset="0"/>
              <a:buChar char="•"/>
            </a:pP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IP address</a:t>
            </a:r>
          </a:p>
          <a:p>
            <a:pPr marL="342900" indent="-342900" algn="just">
              <a:buFont typeface="Arial" panose="020B0604020202020204" pitchFamily="34" charset="0"/>
              <a:buChar char="•"/>
            </a:pP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Prefix</a:t>
            </a:r>
          </a:p>
          <a:p>
            <a:pPr marL="342900" indent="-342900" algn="just">
              <a:buFont typeface="Arial" panose="020B0604020202020204" pitchFamily="34" charset="0"/>
              <a:buChar char="•"/>
            </a:pP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Address of a router</a:t>
            </a:r>
          </a:p>
          <a:p>
            <a:pPr marL="342900" indent="-342900" algn="just">
              <a:buFont typeface="Arial" panose="020B0604020202020204" pitchFamily="34" charset="0"/>
              <a:buChar char="•"/>
            </a:pP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IP address of a name server</a:t>
            </a:r>
          </a:p>
          <a:p>
            <a:pPr algn="just"/>
            <a:endParaRPr lang="en-US" altLang="zh-CN" sz="2000" b="0" i="0" dirty="0">
              <a:latin typeface="Times New Roman" panose="02020603050405020304" pitchFamily="18" charset="0"/>
              <a:ea typeface="SimSun" panose="02010600030101010101" pitchFamily="2" charset="-122"/>
              <a:cs typeface="Times New Roman" panose="02020603050405020304" pitchFamily="18" charset="0"/>
            </a:endParaRPr>
          </a:p>
          <a:p>
            <a:pPr algn="just"/>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194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55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558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55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55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559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55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BD9E12E-CDF5-4A11-80EC-31A5529C58D1}"/>
              </a:ext>
            </a:extLst>
          </p:cNvPr>
          <p:cNvSpPr txBox="1">
            <a:spLocks noChangeArrowheads="1"/>
          </p:cNvSpPr>
          <p:nvPr/>
        </p:nvSpPr>
        <p:spPr bwMode="auto">
          <a:xfrm>
            <a:off x="1106488" y="0"/>
            <a:ext cx="146685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DHCP</a:t>
            </a:r>
          </a:p>
        </p:txBody>
      </p:sp>
      <p:pic>
        <p:nvPicPr>
          <p:cNvPr id="19559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8337"/>
            <a:ext cx="8100392" cy="513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70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76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763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76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76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764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976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a:extLst>
              <a:ext uri="{FF2B5EF4-FFF2-40B4-BE49-F238E27FC236}">
                <a16:creationId xmlns:a16="http://schemas.microsoft.com/office/drawing/2014/main" id="{8BD9E12E-CDF5-4A11-80EC-31A5529C58D1}"/>
              </a:ext>
            </a:extLst>
          </p:cNvPr>
          <p:cNvSpPr txBox="1">
            <a:spLocks noChangeArrowheads="1"/>
          </p:cNvSpPr>
          <p:nvPr/>
        </p:nvSpPr>
        <p:spPr bwMode="auto">
          <a:xfrm>
            <a:off x="1106488" y="0"/>
            <a:ext cx="1466850"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itchFamily="18" charset="0"/>
              </a:rPr>
              <a:t>DHCP</a:t>
            </a:r>
          </a:p>
        </p:txBody>
      </p:sp>
      <p:sp>
        <p:nvSpPr>
          <p:cNvPr id="197643" name="Rectangle 10"/>
          <p:cNvSpPr>
            <a:spLocks noChangeArrowheads="1"/>
          </p:cNvSpPr>
          <p:nvPr/>
        </p:nvSpPr>
        <p:spPr bwMode="auto">
          <a:xfrm>
            <a:off x="442913" y="641350"/>
            <a:ext cx="7924800" cy="32316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DHCP message format</a:t>
            </a:r>
          </a:p>
          <a:p>
            <a:pPr marL="342900" indent="-342900" algn="just">
              <a:buFont typeface="Arial" panose="020B0604020202020204" pitchFamily="34" charset="0"/>
              <a:buChar char="•"/>
            </a:pP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The 64-byte option field has a dual purpose. It can carry either additional information or some specific vendor information. </a:t>
            </a:r>
          </a:p>
          <a:p>
            <a:pPr marL="342900" indent="-342900" algn="just">
              <a:buFont typeface="Arial" panose="020B0604020202020204" pitchFamily="34" charset="0"/>
              <a:buChar char="•"/>
            </a:pP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The server uses a number, called a </a:t>
            </a:r>
            <a:r>
              <a:rPr lang="en-US" altLang="zh-CN" sz="2000" i="0" dirty="0">
                <a:latin typeface="Times New Roman" panose="02020603050405020304" pitchFamily="18" charset="0"/>
                <a:ea typeface="SimSun" panose="02010600030101010101" pitchFamily="2" charset="-122"/>
                <a:cs typeface="Times New Roman" panose="02020603050405020304" pitchFamily="18" charset="0"/>
              </a:rPr>
              <a:t>magic cookie, </a:t>
            </a: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in the format of an IP address with the value of 99.130.83.99</a:t>
            </a:r>
          </a:p>
          <a:p>
            <a:pPr marL="342900" indent="-342900" algn="just">
              <a:buFont typeface="Arial" panose="020B0604020202020204" pitchFamily="34" charset="0"/>
              <a:buChar char="•"/>
            </a:pPr>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When the client finishes reading the message, it looks for this magic cookie. If present, the next 60 bytes are options. An option is composed of three fields: a 1-byte tag field, a 1-byte length field, and a variable-length value field. There are several tag fields that are mostly used by vendors. </a:t>
            </a:r>
            <a:endParaRPr lang="en-US" altLang="en-US" sz="2000" dirty="0">
              <a:latin typeface="Times New Roman" panose="02020603050405020304" pitchFamily="18" charset="0"/>
              <a:cs typeface="Times New Roman" panose="02020603050405020304" pitchFamily="18" charset="0"/>
            </a:endParaRPr>
          </a:p>
        </p:txBody>
      </p:sp>
      <p:pic>
        <p:nvPicPr>
          <p:cNvPr id="197644"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338" y="3717032"/>
            <a:ext cx="4953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9221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899592" y="332656"/>
            <a:ext cx="7366000" cy="557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3372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zh-CN" sz="2000" b="0" i="0" dirty="0">
                <a:latin typeface="Times New Roman" panose="02020603050405020304" pitchFamily="18" charset="0"/>
                <a:ea typeface="SimSun" panose="02010600030101010101" pitchFamily="2" charset="-122"/>
                <a:cs typeface="Times New Roman" panose="02020603050405020304" pitchFamily="18" charset="0"/>
              </a:rPr>
              <a:t>Simple scenario</a:t>
            </a:r>
            <a:endParaRPr lang="en-US" altLang="en-US" sz="2000" dirty="0">
              <a:latin typeface="Times-BoldItalic"/>
            </a:endParaRPr>
          </a:p>
        </p:txBody>
      </p:sp>
      <p:pic>
        <p:nvPicPr>
          <p:cNvPr id="5428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913" y="711200"/>
            <a:ext cx="471487" cy="581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4188" y="609600"/>
            <a:ext cx="455612"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7950" y="1060450"/>
            <a:ext cx="100488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5"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063" y="1077913"/>
            <a:ext cx="2014537"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6"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0613" y="1447800"/>
            <a:ext cx="466407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7"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0613" y="2743200"/>
            <a:ext cx="46704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8" name="Picture 1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0613" y="4038600"/>
            <a:ext cx="46482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9" name="Picture 1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5334000"/>
            <a:ext cx="46704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0" name="Picture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31000" y="792956"/>
            <a:ext cx="12954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1"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000" y="2630604"/>
            <a:ext cx="1447800" cy="132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ChangeArrowheads="1"/>
          </p:cNvSpPr>
          <p:nvPr/>
        </p:nvSpPr>
        <p:spPr bwMode="auto">
          <a:xfrm>
            <a:off x="6731000" y="4386123"/>
            <a:ext cx="1876350" cy="923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Port  No: </a:t>
            </a:r>
          </a:p>
          <a:p>
            <a:pPr algn="just"/>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Client – 68, </a:t>
            </a:r>
          </a:p>
          <a:p>
            <a:pPr algn="just"/>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Server -67</a:t>
            </a:r>
            <a:endParaRPr lang="en-US"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481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8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6" presetClass="entr" presetSubtype="0" fill="hold" nodeType="clickEffect">
                                  <p:stCondLst>
                                    <p:cond delay="0"/>
                                  </p:stCondLst>
                                  <p:childTnLst>
                                    <p:set>
                                      <p:cBhvr>
                                        <p:cTn id="12" dur="1" fill="hold">
                                          <p:stCondLst>
                                            <p:cond delay="0"/>
                                          </p:stCondLst>
                                        </p:cTn>
                                        <p:tgtEl>
                                          <p:spTgt spid="54284"/>
                                        </p:tgtEl>
                                        <p:attrNameLst>
                                          <p:attrName>style.visibility</p:attrName>
                                        </p:attrNameLst>
                                      </p:cBhvr>
                                      <p:to>
                                        <p:strVal val="visible"/>
                                      </p:to>
                                    </p:set>
                                    <p:animEffect transition="in" filter="wipe(down)">
                                      <p:cBhvr>
                                        <p:cTn id="13" dur="580">
                                          <p:stCondLst>
                                            <p:cond delay="0"/>
                                          </p:stCondLst>
                                        </p:cTn>
                                        <p:tgtEl>
                                          <p:spTgt spid="54284"/>
                                        </p:tgtEl>
                                      </p:cBhvr>
                                    </p:animEffect>
                                    <p:anim calcmode="lin" valueType="num">
                                      <p:cBhvr>
                                        <p:cTn id="14" dur="1822" tmFilter="0,0; 0.14,0.36; 0.43,0.73; 0.71,0.91; 1.0,1.0">
                                          <p:stCondLst>
                                            <p:cond delay="0"/>
                                          </p:stCondLst>
                                        </p:cTn>
                                        <p:tgtEl>
                                          <p:spTgt spid="5428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428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428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428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4284"/>
                                        </p:tgtEl>
                                        <p:attrNameLst>
                                          <p:attrName>ppt_y</p:attrName>
                                        </p:attrNameLst>
                                      </p:cBhvr>
                                      <p:tavLst>
                                        <p:tav tm="0" fmla="#ppt_y-sin(pi*$)/81">
                                          <p:val>
                                            <p:fltVal val="0"/>
                                          </p:val>
                                        </p:tav>
                                        <p:tav tm="100000">
                                          <p:val>
                                            <p:fltVal val="1"/>
                                          </p:val>
                                        </p:tav>
                                      </p:tavLst>
                                    </p:anim>
                                    <p:animScale>
                                      <p:cBhvr>
                                        <p:cTn id="19" dur="26">
                                          <p:stCondLst>
                                            <p:cond delay="650"/>
                                          </p:stCondLst>
                                        </p:cTn>
                                        <p:tgtEl>
                                          <p:spTgt spid="54284"/>
                                        </p:tgtEl>
                                      </p:cBhvr>
                                      <p:to x="100000" y="60000"/>
                                    </p:animScale>
                                    <p:animScale>
                                      <p:cBhvr>
                                        <p:cTn id="20" dur="166" decel="50000">
                                          <p:stCondLst>
                                            <p:cond delay="676"/>
                                          </p:stCondLst>
                                        </p:cTn>
                                        <p:tgtEl>
                                          <p:spTgt spid="54284"/>
                                        </p:tgtEl>
                                      </p:cBhvr>
                                      <p:to x="100000" y="100000"/>
                                    </p:animScale>
                                    <p:animScale>
                                      <p:cBhvr>
                                        <p:cTn id="21" dur="26">
                                          <p:stCondLst>
                                            <p:cond delay="1312"/>
                                          </p:stCondLst>
                                        </p:cTn>
                                        <p:tgtEl>
                                          <p:spTgt spid="54284"/>
                                        </p:tgtEl>
                                      </p:cBhvr>
                                      <p:to x="100000" y="80000"/>
                                    </p:animScale>
                                    <p:animScale>
                                      <p:cBhvr>
                                        <p:cTn id="22" dur="166" decel="50000">
                                          <p:stCondLst>
                                            <p:cond delay="1338"/>
                                          </p:stCondLst>
                                        </p:cTn>
                                        <p:tgtEl>
                                          <p:spTgt spid="54284"/>
                                        </p:tgtEl>
                                      </p:cBhvr>
                                      <p:to x="100000" y="100000"/>
                                    </p:animScale>
                                    <p:animScale>
                                      <p:cBhvr>
                                        <p:cTn id="23" dur="26">
                                          <p:stCondLst>
                                            <p:cond delay="1642"/>
                                          </p:stCondLst>
                                        </p:cTn>
                                        <p:tgtEl>
                                          <p:spTgt spid="54284"/>
                                        </p:tgtEl>
                                      </p:cBhvr>
                                      <p:to x="100000" y="90000"/>
                                    </p:animScale>
                                    <p:animScale>
                                      <p:cBhvr>
                                        <p:cTn id="24" dur="166" decel="50000">
                                          <p:stCondLst>
                                            <p:cond delay="1668"/>
                                          </p:stCondLst>
                                        </p:cTn>
                                        <p:tgtEl>
                                          <p:spTgt spid="54284"/>
                                        </p:tgtEl>
                                      </p:cBhvr>
                                      <p:to x="100000" y="100000"/>
                                    </p:animScale>
                                    <p:animScale>
                                      <p:cBhvr>
                                        <p:cTn id="25" dur="26">
                                          <p:stCondLst>
                                            <p:cond delay="1808"/>
                                          </p:stCondLst>
                                        </p:cTn>
                                        <p:tgtEl>
                                          <p:spTgt spid="54284"/>
                                        </p:tgtEl>
                                      </p:cBhvr>
                                      <p:to x="100000" y="95000"/>
                                    </p:animScale>
                                    <p:animScale>
                                      <p:cBhvr>
                                        <p:cTn id="26" dur="166" decel="50000">
                                          <p:stCondLst>
                                            <p:cond delay="1834"/>
                                          </p:stCondLst>
                                        </p:cTn>
                                        <p:tgtEl>
                                          <p:spTgt spid="54284"/>
                                        </p:tgtEl>
                                      </p:cBhvr>
                                      <p:to x="100000" y="100000"/>
                                    </p:animScale>
                                  </p:childTnLst>
                                  <p:subTnLst>
                                    <p:audio>
                                      <p:cMediaNode>
                                        <p:cTn display="0" masterRel="sameClick">
                                          <p:stCondLst>
                                            <p:cond evt="begin" delay="0">
                                              <p:tn val="11"/>
                                            </p:cond>
                                          </p:stCondLst>
                                          <p:endCondLst>
                                            <p:cond evt="onStopAudio" delay="0">
                                              <p:tgtEl>
                                                <p:sldTgt/>
                                              </p:tgtEl>
                                            </p:cond>
                                          </p:endCondLst>
                                        </p:cTn>
                                        <p:tgtEl>
                                          <p:sndTgt r:embed="rId3" name="coin.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6" presetClass="entr" presetSubtype="0" fill="hold" nodeType="clickEffect">
                                  <p:stCondLst>
                                    <p:cond delay="0"/>
                                  </p:stCondLst>
                                  <p:childTnLst>
                                    <p:set>
                                      <p:cBhvr>
                                        <p:cTn id="30" dur="1" fill="hold">
                                          <p:stCondLst>
                                            <p:cond delay="0"/>
                                          </p:stCondLst>
                                        </p:cTn>
                                        <p:tgtEl>
                                          <p:spTgt spid="54285"/>
                                        </p:tgtEl>
                                        <p:attrNameLst>
                                          <p:attrName>style.visibility</p:attrName>
                                        </p:attrNameLst>
                                      </p:cBhvr>
                                      <p:to>
                                        <p:strVal val="visible"/>
                                      </p:to>
                                    </p:set>
                                    <p:animEffect transition="in" filter="wipe(down)">
                                      <p:cBhvr>
                                        <p:cTn id="31" dur="580">
                                          <p:stCondLst>
                                            <p:cond delay="0"/>
                                          </p:stCondLst>
                                        </p:cTn>
                                        <p:tgtEl>
                                          <p:spTgt spid="54285"/>
                                        </p:tgtEl>
                                      </p:cBhvr>
                                    </p:animEffect>
                                    <p:anim calcmode="lin" valueType="num">
                                      <p:cBhvr>
                                        <p:cTn id="32" dur="1822" tmFilter="0,0; 0.14,0.36; 0.43,0.73; 0.71,0.91; 1.0,1.0">
                                          <p:stCondLst>
                                            <p:cond delay="0"/>
                                          </p:stCondLst>
                                        </p:cTn>
                                        <p:tgtEl>
                                          <p:spTgt spid="54285"/>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54285"/>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54285"/>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54285"/>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54285"/>
                                        </p:tgtEl>
                                        <p:attrNameLst>
                                          <p:attrName>ppt_y</p:attrName>
                                        </p:attrNameLst>
                                      </p:cBhvr>
                                      <p:tavLst>
                                        <p:tav tm="0" fmla="#ppt_y-sin(pi*$)/81">
                                          <p:val>
                                            <p:fltVal val="0"/>
                                          </p:val>
                                        </p:tav>
                                        <p:tav tm="100000">
                                          <p:val>
                                            <p:fltVal val="1"/>
                                          </p:val>
                                        </p:tav>
                                      </p:tavLst>
                                    </p:anim>
                                    <p:animScale>
                                      <p:cBhvr>
                                        <p:cTn id="37" dur="26">
                                          <p:stCondLst>
                                            <p:cond delay="650"/>
                                          </p:stCondLst>
                                        </p:cTn>
                                        <p:tgtEl>
                                          <p:spTgt spid="54285"/>
                                        </p:tgtEl>
                                      </p:cBhvr>
                                      <p:to x="100000" y="60000"/>
                                    </p:animScale>
                                    <p:animScale>
                                      <p:cBhvr>
                                        <p:cTn id="38" dur="166" decel="50000">
                                          <p:stCondLst>
                                            <p:cond delay="676"/>
                                          </p:stCondLst>
                                        </p:cTn>
                                        <p:tgtEl>
                                          <p:spTgt spid="54285"/>
                                        </p:tgtEl>
                                      </p:cBhvr>
                                      <p:to x="100000" y="100000"/>
                                    </p:animScale>
                                    <p:animScale>
                                      <p:cBhvr>
                                        <p:cTn id="39" dur="26">
                                          <p:stCondLst>
                                            <p:cond delay="1312"/>
                                          </p:stCondLst>
                                        </p:cTn>
                                        <p:tgtEl>
                                          <p:spTgt spid="54285"/>
                                        </p:tgtEl>
                                      </p:cBhvr>
                                      <p:to x="100000" y="80000"/>
                                    </p:animScale>
                                    <p:animScale>
                                      <p:cBhvr>
                                        <p:cTn id="40" dur="166" decel="50000">
                                          <p:stCondLst>
                                            <p:cond delay="1338"/>
                                          </p:stCondLst>
                                        </p:cTn>
                                        <p:tgtEl>
                                          <p:spTgt spid="54285"/>
                                        </p:tgtEl>
                                      </p:cBhvr>
                                      <p:to x="100000" y="100000"/>
                                    </p:animScale>
                                    <p:animScale>
                                      <p:cBhvr>
                                        <p:cTn id="41" dur="26">
                                          <p:stCondLst>
                                            <p:cond delay="1642"/>
                                          </p:stCondLst>
                                        </p:cTn>
                                        <p:tgtEl>
                                          <p:spTgt spid="54285"/>
                                        </p:tgtEl>
                                      </p:cBhvr>
                                      <p:to x="100000" y="90000"/>
                                    </p:animScale>
                                    <p:animScale>
                                      <p:cBhvr>
                                        <p:cTn id="42" dur="166" decel="50000">
                                          <p:stCondLst>
                                            <p:cond delay="1668"/>
                                          </p:stCondLst>
                                        </p:cTn>
                                        <p:tgtEl>
                                          <p:spTgt spid="54285"/>
                                        </p:tgtEl>
                                      </p:cBhvr>
                                      <p:to x="100000" y="100000"/>
                                    </p:animScale>
                                    <p:animScale>
                                      <p:cBhvr>
                                        <p:cTn id="43" dur="26">
                                          <p:stCondLst>
                                            <p:cond delay="1808"/>
                                          </p:stCondLst>
                                        </p:cTn>
                                        <p:tgtEl>
                                          <p:spTgt spid="54285"/>
                                        </p:tgtEl>
                                      </p:cBhvr>
                                      <p:to x="100000" y="95000"/>
                                    </p:animScale>
                                    <p:animScale>
                                      <p:cBhvr>
                                        <p:cTn id="44" dur="166" decel="50000">
                                          <p:stCondLst>
                                            <p:cond delay="1834"/>
                                          </p:stCondLst>
                                        </p:cTn>
                                        <p:tgtEl>
                                          <p:spTgt spid="54285"/>
                                        </p:tgtEl>
                                      </p:cBhvr>
                                      <p:to x="100000" y="100000"/>
                                    </p:animScale>
                                  </p:childTnLst>
                                  <p:subTnLst>
                                    <p:audio>
                                      <p:cMediaNode>
                                        <p:cTn display="0" masterRel="sameClick">
                                          <p:stCondLst>
                                            <p:cond evt="begin" delay="0">
                                              <p:tn val="29"/>
                                            </p:cond>
                                          </p:stCondLst>
                                          <p:endCondLst>
                                            <p:cond evt="onStopAudio" delay="0">
                                              <p:tgtEl>
                                                <p:sldTgt/>
                                              </p:tgtEl>
                                            </p:cond>
                                          </p:endCondLst>
                                        </p:cTn>
                                        <p:tgtEl>
                                          <p:sndTgt r:embed="rId3" name="coin.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54286"/>
                                        </p:tgtEl>
                                        <p:attrNameLst>
                                          <p:attrName>style.visibility</p:attrName>
                                        </p:attrNameLst>
                                      </p:cBhvr>
                                      <p:to>
                                        <p:strVal val="visible"/>
                                      </p:to>
                                    </p:set>
                                    <p:animEffect transition="in" filter="wipe(left)">
                                      <p:cBhvr>
                                        <p:cTn id="49" dur="500"/>
                                        <p:tgtEl>
                                          <p:spTgt spid="54286"/>
                                        </p:tgtEl>
                                      </p:cBhvr>
                                    </p:animEffect>
                                  </p:childTnLst>
                                  <p:subTnLst>
                                    <p:audio>
                                      <p:cMediaNode>
                                        <p:cTn display="0" masterRel="sameClick">
                                          <p:stCondLst>
                                            <p:cond evt="begin" delay="0">
                                              <p:tn val="47"/>
                                            </p:cond>
                                          </p:stCondLst>
                                          <p:endCondLst>
                                            <p:cond evt="onStopAudio" delay="0">
                                              <p:tgtEl>
                                                <p:sldTgt/>
                                              </p:tgtEl>
                                            </p:cond>
                                          </p:endCondLst>
                                        </p:cTn>
                                        <p:tgtEl>
                                          <p:sndTgt r:embed="rId4" name="arrow.wav"/>
                                        </p:tgtEl>
                                      </p:cMediaNode>
                                    </p:audio>
                                  </p:sub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nodeType="clickEffect">
                                  <p:stCondLst>
                                    <p:cond delay="0"/>
                                  </p:stCondLst>
                                  <p:childTnLst>
                                    <p:set>
                                      <p:cBhvr>
                                        <p:cTn id="53" dur="1" fill="hold">
                                          <p:stCondLst>
                                            <p:cond delay="0"/>
                                          </p:stCondLst>
                                        </p:cTn>
                                        <p:tgtEl>
                                          <p:spTgt spid="54287"/>
                                        </p:tgtEl>
                                        <p:attrNameLst>
                                          <p:attrName>style.visibility</p:attrName>
                                        </p:attrNameLst>
                                      </p:cBhvr>
                                      <p:to>
                                        <p:strVal val="visible"/>
                                      </p:to>
                                    </p:set>
                                    <p:animEffect transition="in" filter="wipe(right)">
                                      <p:cBhvr>
                                        <p:cTn id="54" dur="500"/>
                                        <p:tgtEl>
                                          <p:spTgt spid="54287"/>
                                        </p:tgtEl>
                                      </p:cBhvr>
                                    </p:animEffect>
                                  </p:childTnLst>
                                  <p:subTnLst>
                                    <p:audio>
                                      <p:cMediaNode>
                                        <p:cTn display="0" masterRel="sameClick">
                                          <p:stCondLst>
                                            <p:cond evt="begin" delay="0">
                                              <p:tn val="52"/>
                                            </p:cond>
                                          </p:stCondLst>
                                          <p:endCondLst>
                                            <p:cond evt="onStopAudio" delay="0">
                                              <p:tgtEl>
                                                <p:sldTgt/>
                                              </p:tgtEl>
                                            </p:cond>
                                          </p:endCondLst>
                                        </p:cTn>
                                        <p:tgtEl>
                                          <p:sndTgt r:embed="rId4" name="arrow.wav"/>
                                        </p:tgtEl>
                                      </p:cMediaNode>
                                    </p:audio>
                                  </p:sub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54288"/>
                                        </p:tgtEl>
                                        <p:attrNameLst>
                                          <p:attrName>style.visibility</p:attrName>
                                        </p:attrNameLst>
                                      </p:cBhvr>
                                      <p:to>
                                        <p:strVal val="visible"/>
                                      </p:to>
                                    </p:set>
                                    <p:animEffect transition="in" filter="wipe(left)">
                                      <p:cBhvr>
                                        <p:cTn id="59" dur="500"/>
                                        <p:tgtEl>
                                          <p:spTgt spid="54288"/>
                                        </p:tgtEl>
                                      </p:cBhvr>
                                    </p:animEffect>
                                  </p:childTnLst>
                                  <p:subTnLst>
                                    <p:audio>
                                      <p:cMediaNode>
                                        <p:cTn display="0" masterRel="sameClick">
                                          <p:stCondLst>
                                            <p:cond evt="begin" delay="0">
                                              <p:tn val="57"/>
                                            </p:cond>
                                          </p:stCondLst>
                                          <p:endCondLst>
                                            <p:cond evt="onStopAudio" delay="0">
                                              <p:tgtEl>
                                                <p:sldTgt/>
                                              </p:tgtEl>
                                            </p:cond>
                                          </p:endCondLst>
                                        </p:cTn>
                                        <p:tgtEl>
                                          <p:sndTgt r:embed="rId4" name="arrow.wav"/>
                                        </p:tgtEl>
                                      </p:cMediaNode>
                                    </p:audio>
                                  </p:sub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2" fill="hold" nodeType="clickEffect">
                                  <p:stCondLst>
                                    <p:cond delay="0"/>
                                  </p:stCondLst>
                                  <p:childTnLst>
                                    <p:set>
                                      <p:cBhvr>
                                        <p:cTn id="63" dur="1" fill="hold">
                                          <p:stCondLst>
                                            <p:cond delay="0"/>
                                          </p:stCondLst>
                                        </p:cTn>
                                        <p:tgtEl>
                                          <p:spTgt spid="54289"/>
                                        </p:tgtEl>
                                        <p:attrNameLst>
                                          <p:attrName>style.visibility</p:attrName>
                                        </p:attrNameLst>
                                      </p:cBhvr>
                                      <p:to>
                                        <p:strVal val="visible"/>
                                      </p:to>
                                    </p:set>
                                    <p:animEffect transition="in" filter="wipe(right)">
                                      <p:cBhvr>
                                        <p:cTn id="64" dur="500"/>
                                        <p:tgtEl>
                                          <p:spTgt spid="54289"/>
                                        </p:tgtEl>
                                      </p:cBhvr>
                                    </p:animEffect>
                                  </p:childTnLst>
                                  <p:subTnLst>
                                    <p:audio>
                                      <p:cMediaNode>
                                        <p:cTn display="0" masterRel="sameClick">
                                          <p:stCondLst>
                                            <p:cond evt="begin" delay="0">
                                              <p:tn val="62"/>
                                            </p:cond>
                                          </p:stCondLst>
                                          <p:endCondLst>
                                            <p:cond evt="onStopAudio" delay="0">
                                              <p:tgtEl>
                                                <p:sldTgt/>
                                              </p:tgtEl>
                                            </p:cond>
                                          </p:endCondLst>
                                        </p:cTn>
                                        <p:tgtEl>
                                          <p:sndTgt r:embed="rId4" name="arrow.wav"/>
                                        </p:tgtEl>
                                      </p:cMediaNode>
                                    </p:audio>
                                  </p:subTnLst>
                                </p:cTn>
                              </p:par>
                            </p:childTnLst>
                          </p:cTn>
                        </p:par>
                      </p:childTnLst>
                    </p:cTn>
                  </p:par>
                  <p:par>
                    <p:cTn id="65" fill="hold" nodeType="clickPar">
                      <p:stCondLst>
                        <p:cond delay="indefinite"/>
                      </p:stCondLst>
                      <p:childTnLst>
                        <p:par>
                          <p:cTn id="66" fill="hold" nodeType="withGroup">
                            <p:stCondLst>
                              <p:cond delay="0"/>
                            </p:stCondLst>
                            <p:childTnLst>
                              <p:par>
                                <p:cTn id="67" presetID="53" presetClass="entr" presetSubtype="16" fill="hold" nodeType="clickEffect">
                                  <p:stCondLst>
                                    <p:cond delay="0"/>
                                  </p:stCondLst>
                                  <p:childTnLst>
                                    <p:set>
                                      <p:cBhvr>
                                        <p:cTn id="68" dur="1" fill="hold">
                                          <p:stCondLst>
                                            <p:cond delay="0"/>
                                          </p:stCondLst>
                                        </p:cTn>
                                        <p:tgtEl>
                                          <p:spTgt spid="54290"/>
                                        </p:tgtEl>
                                        <p:attrNameLst>
                                          <p:attrName>style.visibility</p:attrName>
                                        </p:attrNameLst>
                                      </p:cBhvr>
                                      <p:to>
                                        <p:strVal val="visible"/>
                                      </p:to>
                                    </p:set>
                                    <p:anim calcmode="lin" valueType="num">
                                      <p:cBhvr>
                                        <p:cTn id="69" dur="500" fill="hold"/>
                                        <p:tgtEl>
                                          <p:spTgt spid="54290"/>
                                        </p:tgtEl>
                                        <p:attrNameLst>
                                          <p:attrName>ppt_w</p:attrName>
                                        </p:attrNameLst>
                                      </p:cBhvr>
                                      <p:tavLst>
                                        <p:tav tm="0">
                                          <p:val>
                                            <p:fltVal val="0"/>
                                          </p:val>
                                        </p:tav>
                                        <p:tav tm="100000">
                                          <p:val>
                                            <p:strVal val="#ppt_w"/>
                                          </p:val>
                                        </p:tav>
                                      </p:tavLst>
                                    </p:anim>
                                    <p:anim calcmode="lin" valueType="num">
                                      <p:cBhvr>
                                        <p:cTn id="70" dur="500" fill="hold"/>
                                        <p:tgtEl>
                                          <p:spTgt spid="54290"/>
                                        </p:tgtEl>
                                        <p:attrNameLst>
                                          <p:attrName>ppt_h</p:attrName>
                                        </p:attrNameLst>
                                      </p:cBhvr>
                                      <p:tavLst>
                                        <p:tav tm="0">
                                          <p:val>
                                            <p:fltVal val="0"/>
                                          </p:val>
                                        </p:tav>
                                        <p:tav tm="100000">
                                          <p:val>
                                            <p:strVal val="#ppt_h"/>
                                          </p:val>
                                        </p:tav>
                                      </p:tavLst>
                                    </p:anim>
                                    <p:animEffect transition="in" filter="fade">
                                      <p:cBhvr>
                                        <p:cTn id="71" dur="500"/>
                                        <p:tgtEl>
                                          <p:spTgt spid="5429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53" presetClass="entr" presetSubtype="16" fill="hold" nodeType="clickEffect">
                                  <p:stCondLst>
                                    <p:cond delay="0"/>
                                  </p:stCondLst>
                                  <p:childTnLst>
                                    <p:set>
                                      <p:cBhvr>
                                        <p:cTn id="75" dur="1" fill="hold">
                                          <p:stCondLst>
                                            <p:cond delay="0"/>
                                          </p:stCondLst>
                                        </p:cTn>
                                        <p:tgtEl>
                                          <p:spTgt spid="54291"/>
                                        </p:tgtEl>
                                        <p:attrNameLst>
                                          <p:attrName>style.visibility</p:attrName>
                                        </p:attrNameLst>
                                      </p:cBhvr>
                                      <p:to>
                                        <p:strVal val="visible"/>
                                      </p:to>
                                    </p:set>
                                    <p:anim calcmode="lin" valueType="num">
                                      <p:cBhvr>
                                        <p:cTn id="76" dur="500" fill="hold"/>
                                        <p:tgtEl>
                                          <p:spTgt spid="54291"/>
                                        </p:tgtEl>
                                        <p:attrNameLst>
                                          <p:attrName>ppt_w</p:attrName>
                                        </p:attrNameLst>
                                      </p:cBhvr>
                                      <p:tavLst>
                                        <p:tav tm="0">
                                          <p:val>
                                            <p:fltVal val="0"/>
                                          </p:val>
                                        </p:tav>
                                        <p:tav tm="100000">
                                          <p:val>
                                            <p:strVal val="#ppt_w"/>
                                          </p:val>
                                        </p:tav>
                                      </p:tavLst>
                                    </p:anim>
                                    <p:anim calcmode="lin" valueType="num">
                                      <p:cBhvr>
                                        <p:cTn id="77" dur="500" fill="hold"/>
                                        <p:tgtEl>
                                          <p:spTgt spid="54291"/>
                                        </p:tgtEl>
                                        <p:attrNameLst>
                                          <p:attrName>ppt_h</p:attrName>
                                        </p:attrNameLst>
                                      </p:cBhvr>
                                      <p:tavLst>
                                        <p:tav tm="0">
                                          <p:val>
                                            <p:fltVal val="0"/>
                                          </p:val>
                                        </p:tav>
                                        <p:tav tm="100000">
                                          <p:val>
                                            <p:strVal val="#ppt_h"/>
                                          </p:val>
                                        </p:tav>
                                      </p:tavLst>
                                    </p:anim>
                                    <p:animEffect transition="in" filter="fade">
                                      <p:cBhvr>
                                        <p:cTn id="78" dur="500"/>
                                        <p:tgtEl>
                                          <p:spTgt spid="5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1950</TotalTime>
  <Words>2226</Words>
  <Application>Microsoft Office PowerPoint</Application>
  <PresentationFormat>On-screen Show (4:3)</PresentationFormat>
  <Paragraphs>247</Paragraphs>
  <Slides>46</Slides>
  <Notes>37</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0</vt:i4>
      </vt:variant>
      <vt:variant>
        <vt:lpstr>Slide Titles</vt:lpstr>
      </vt:variant>
      <vt:variant>
        <vt:i4>46</vt:i4>
      </vt:variant>
    </vt:vector>
  </HeadingPairs>
  <TitlesOfParts>
    <vt:vector size="58" baseType="lpstr">
      <vt:lpstr>Arial</vt:lpstr>
      <vt:lpstr>Arial Black</vt:lpstr>
      <vt:lpstr>Baby Kruffy</vt:lpstr>
      <vt:lpstr>Tahoma</vt:lpstr>
      <vt:lpstr>Times</vt:lpstr>
      <vt:lpstr>Times New Roman</vt:lpstr>
      <vt:lpstr>Times-BoldItalic</vt:lpstr>
      <vt:lpstr>Times-Roman</vt:lpstr>
      <vt:lpstr>Verdana</vt:lpstr>
      <vt:lpstr>Wingdings</vt:lpstr>
      <vt:lpstr>1_Default Design</vt:lpstr>
      <vt:lpstr>2_Default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address translation(nat)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Your Understanding</vt:lpstr>
      <vt:lpstr>Check Your Understanding</vt:lpstr>
      <vt:lpstr>Outcome</vt:lpstr>
      <vt:lpstr>THANK YOU</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Jansi Rani S V</cp:lastModifiedBy>
  <cp:revision>856</cp:revision>
  <dcterms:created xsi:type="dcterms:W3CDTF">2008-07-27T22:34:00Z</dcterms:created>
  <dcterms:modified xsi:type="dcterms:W3CDTF">2022-09-30T04:28:28Z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1033-11.2.0.9635</vt:lpwstr>
  </property>
</Properties>
</file>